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54" r:id="rId2"/>
    <p:sldId id="412" r:id="rId3"/>
    <p:sldId id="415" r:id="rId4"/>
    <p:sldId id="411" r:id="rId5"/>
    <p:sldId id="357" r:id="rId6"/>
    <p:sldId id="356" r:id="rId7"/>
    <p:sldId id="355" r:id="rId8"/>
    <p:sldId id="362" r:id="rId9"/>
    <p:sldId id="358" r:id="rId10"/>
    <p:sldId id="396" r:id="rId11"/>
    <p:sldId id="364" r:id="rId12"/>
    <p:sldId id="400" r:id="rId13"/>
    <p:sldId id="382" r:id="rId14"/>
    <p:sldId id="367" r:id="rId15"/>
    <p:sldId id="401" r:id="rId16"/>
    <p:sldId id="375" r:id="rId17"/>
    <p:sldId id="403" r:id="rId18"/>
    <p:sldId id="405" r:id="rId19"/>
    <p:sldId id="406" r:id="rId20"/>
    <p:sldId id="369" r:id="rId21"/>
    <p:sldId id="370" r:id="rId22"/>
    <p:sldId id="371" r:id="rId23"/>
    <p:sldId id="407" r:id="rId24"/>
    <p:sldId id="414" r:id="rId25"/>
    <p:sldId id="359" r:id="rId26"/>
    <p:sldId id="361" r:id="rId27"/>
    <p:sldId id="360" r:id="rId28"/>
    <p:sldId id="408" r:id="rId29"/>
    <p:sldId id="384" r:id="rId30"/>
    <p:sldId id="352" r:id="rId31"/>
    <p:sldId id="346" r:id="rId32"/>
    <p:sldId id="347" r:id="rId33"/>
    <p:sldId id="349" r:id="rId34"/>
    <p:sldId id="348" r:id="rId35"/>
    <p:sldId id="350" r:id="rId36"/>
    <p:sldId id="413" r:id="rId37"/>
    <p:sldId id="416" r:id="rId38"/>
    <p:sldId id="332" r:id="rId39"/>
  </p:sldIdLst>
  <p:sldSz cx="12192000" cy="6858000"/>
  <p:notesSz cx="6797675" cy="9929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ancalani, Riccardo (NSL)" initials="BR(" lastIdx="1" clrIdx="0">
    <p:extLst>
      <p:ext uri="{19B8F6BF-5375-455C-9EA6-DF929625EA0E}">
        <p15:presenceInfo xmlns:p15="http://schemas.microsoft.com/office/powerpoint/2012/main" userId="S-1-5-21-2107199734-1002509562-578033828-40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484"/>
    <a:srgbClr val="069EDB"/>
    <a:srgbClr val="FFFFFF"/>
    <a:srgbClr val="D0CECE"/>
    <a:srgbClr val="F4F6F6"/>
    <a:srgbClr val="F36D25"/>
    <a:srgbClr val="279B48"/>
    <a:srgbClr val="009EDB"/>
    <a:srgbClr val="2397D4"/>
    <a:srgbClr val="A219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61" autoAdjust="0"/>
    <p:restoredTop sz="86409" autoAdjust="0"/>
  </p:normalViewPr>
  <p:slideViewPr>
    <p:cSldViewPr snapToGrid="0">
      <p:cViewPr varScale="1">
        <p:scale>
          <a:sx n="67" d="100"/>
          <a:sy n="67" d="100"/>
        </p:scale>
        <p:origin x="780" y="56"/>
      </p:cViewPr>
      <p:guideLst/>
    </p:cSldViewPr>
  </p:slideViewPr>
  <p:notesTextViewPr>
    <p:cViewPr>
      <p:scale>
        <a:sx n="1" d="1"/>
        <a:sy n="1" d="1"/>
      </p:scale>
      <p:origin x="0" y="0"/>
    </p:cViewPr>
  </p:notesTextViewPr>
  <p:notesViewPr>
    <p:cSldViewPr snapToGrid="0">
      <p:cViewPr varScale="1">
        <p:scale>
          <a:sx n="51" d="100"/>
          <a:sy n="51" d="100"/>
        </p:scale>
        <p:origin x="262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75C903-BC97-4F8D-B0B2-DEDDD9BB8FD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B00E8E6-453E-44E7-B2EA-90F32012B1B3}">
      <dgm:prSet/>
      <dgm:spPr/>
      <dgm:t>
        <a:bodyPr/>
        <a:lstStyle/>
        <a:p>
          <a:r>
            <a:rPr lang="en-GB" b="1" dirty="0"/>
            <a:t>Exchange of good practices </a:t>
          </a:r>
          <a:r>
            <a:rPr lang="en-GB" dirty="0"/>
            <a:t>on key topics</a:t>
          </a:r>
          <a:endParaRPr lang="en-US" dirty="0"/>
        </a:p>
      </dgm:t>
    </dgm:pt>
    <dgm:pt modelId="{CCEC7BF6-1544-4AD0-8486-8828FC133C6E}" type="parTrans" cxnId="{1100DF24-A256-43B3-B8F1-E66508A05EC2}">
      <dgm:prSet/>
      <dgm:spPr/>
      <dgm:t>
        <a:bodyPr/>
        <a:lstStyle/>
        <a:p>
          <a:endParaRPr lang="en-US"/>
        </a:p>
      </dgm:t>
    </dgm:pt>
    <dgm:pt modelId="{28B4780F-FE26-456E-9CAF-F22C7521973B}" type="sibTrans" cxnId="{1100DF24-A256-43B3-B8F1-E66508A05EC2}">
      <dgm:prSet/>
      <dgm:spPr/>
      <dgm:t>
        <a:bodyPr/>
        <a:lstStyle/>
        <a:p>
          <a:endParaRPr lang="en-US"/>
        </a:p>
      </dgm:t>
    </dgm:pt>
    <dgm:pt modelId="{12F0C603-461D-4EF5-8345-223836BA5AA9}">
      <dgm:prSet/>
      <dgm:spPr/>
      <dgm:t>
        <a:bodyPr/>
        <a:lstStyle/>
        <a:p>
          <a:r>
            <a:rPr lang="en-GB" b="1" dirty="0"/>
            <a:t>Reflections and feedback </a:t>
          </a:r>
          <a:r>
            <a:rPr lang="en-GB" dirty="0"/>
            <a:t>on past work on SDG 6</a:t>
          </a:r>
          <a:endParaRPr lang="en-US" dirty="0"/>
        </a:p>
      </dgm:t>
    </dgm:pt>
    <dgm:pt modelId="{062A953C-CB0E-48E9-8D66-C83C7F0FA3DE}" type="parTrans" cxnId="{6AC47262-E707-4E41-B8CD-C4378E52A2D0}">
      <dgm:prSet/>
      <dgm:spPr/>
      <dgm:t>
        <a:bodyPr/>
        <a:lstStyle/>
        <a:p>
          <a:endParaRPr lang="en-US"/>
        </a:p>
      </dgm:t>
    </dgm:pt>
    <dgm:pt modelId="{CDB6F6CB-1434-4394-88AC-3DFFF37CCB94}" type="sibTrans" cxnId="{6AC47262-E707-4E41-B8CD-C4378E52A2D0}">
      <dgm:prSet/>
      <dgm:spPr/>
      <dgm:t>
        <a:bodyPr/>
        <a:lstStyle/>
        <a:p>
          <a:endParaRPr lang="en-US"/>
        </a:p>
      </dgm:t>
    </dgm:pt>
    <dgm:pt modelId="{B78EBF6F-825C-4311-B337-ADC187DDFA74}">
      <dgm:prSet/>
      <dgm:spPr/>
      <dgm:t>
        <a:bodyPr/>
        <a:lstStyle/>
        <a:p>
          <a:r>
            <a:rPr lang="en-GB" b="1" dirty="0"/>
            <a:t>Identification of needs and priorities </a:t>
          </a:r>
          <a:r>
            <a:rPr lang="en-GB" dirty="0"/>
            <a:t>for future SDG 6 monitoring</a:t>
          </a:r>
          <a:endParaRPr lang="en-US" dirty="0"/>
        </a:p>
      </dgm:t>
    </dgm:pt>
    <dgm:pt modelId="{8384CF84-2BB6-43AB-9E67-0EA18058A09D}" type="parTrans" cxnId="{8D3B5973-6C18-4ADD-A29B-7A2E2ADA1C0D}">
      <dgm:prSet/>
      <dgm:spPr/>
      <dgm:t>
        <a:bodyPr/>
        <a:lstStyle/>
        <a:p>
          <a:endParaRPr lang="en-US"/>
        </a:p>
      </dgm:t>
    </dgm:pt>
    <dgm:pt modelId="{4833A619-F76F-4EAB-A038-A0D24803FD40}" type="sibTrans" cxnId="{8D3B5973-6C18-4ADD-A29B-7A2E2ADA1C0D}">
      <dgm:prSet/>
      <dgm:spPr/>
      <dgm:t>
        <a:bodyPr/>
        <a:lstStyle/>
        <a:p>
          <a:endParaRPr lang="en-US"/>
        </a:p>
      </dgm:t>
    </dgm:pt>
    <dgm:pt modelId="{E5EC41C8-E476-4DE2-83E2-57D946E7AC90}">
      <dgm:prSet/>
      <dgm:spPr/>
      <dgm:t>
        <a:bodyPr/>
        <a:lstStyle/>
        <a:p>
          <a:r>
            <a:rPr lang="en-GB" b="1" dirty="0"/>
            <a:t>Dialogue between focal points </a:t>
          </a:r>
          <a:r>
            <a:rPr lang="en-GB" dirty="0"/>
            <a:t>within each country</a:t>
          </a:r>
          <a:endParaRPr lang="en-US" dirty="0"/>
        </a:p>
      </dgm:t>
    </dgm:pt>
    <dgm:pt modelId="{92B6F162-BA4E-4B0D-9FE2-EC6AE6D276D8}" type="parTrans" cxnId="{E30B7CA1-2475-47BC-9DC6-DF724095F153}">
      <dgm:prSet/>
      <dgm:spPr/>
      <dgm:t>
        <a:bodyPr/>
        <a:lstStyle/>
        <a:p>
          <a:endParaRPr lang="en-US"/>
        </a:p>
      </dgm:t>
    </dgm:pt>
    <dgm:pt modelId="{3B46141F-E35B-44E2-BEC7-D6258B40BCF4}" type="sibTrans" cxnId="{E30B7CA1-2475-47BC-9DC6-DF724095F153}">
      <dgm:prSet/>
      <dgm:spPr/>
      <dgm:t>
        <a:bodyPr/>
        <a:lstStyle/>
        <a:p>
          <a:endParaRPr lang="en-US"/>
        </a:p>
      </dgm:t>
    </dgm:pt>
    <dgm:pt modelId="{4D53D51A-86F0-4BE8-88EB-313E008E88C1}" type="pres">
      <dgm:prSet presAssocID="{9A75C903-BC97-4F8D-B0B2-DEDDD9BB8FD7}" presName="vert0" presStyleCnt="0">
        <dgm:presLayoutVars>
          <dgm:dir/>
          <dgm:animOne val="branch"/>
          <dgm:animLvl val="lvl"/>
        </dgm:presLayoutVars>
      </dgm:prSet>
      <dgm:spPr/>
      <dgm:t>
        <a:bodyPr/>
        <a:lstStyle/>
        <a:p>
          <a:endParaRPr lang="en-GB"/>
        </a:p>
      </dgm:t>
    </dgm:pt>
    <dgm:pt modelId="{0C612D2A-5792-492A-8318-C00D37E3D92E}" type="pres">
      <dgm:prSet presAssocID="{7B00E8E6-453E-44E7-B2EA-90F32012B1B3}" presName="thickLine" presStyleLbl="alignNode1" presStyleIdx="0" presStyleCnt="4"/>
      <dgm:spPr/>
    </dgm:pt>
    <dgm:pt modelId="{7DCB7CCA-CF4E-41FF-BEBF-EC387CB6B41F}" type="pres">
      <dgm:prSet presAssocID="{7B00E8E6-453E-44E7-B2EA-90F32012B1B3}" presName="horz1" presStyleCnt="0"/>
      <dgm:spPr/>
    </dgm:pt>
    <dgm:pt modelId="{F4B06B72-FDD9-4BB4-96D7-76D14C3BF8CA}" type="pres">
      <dgm:prSet presAssocID="{7B00E8E6-453E-44E7-B2EA-90F32012B1B3}" presName="tx1" presStyleLbl="revTx" presStyleIdx="0" presStyleCnt="4"/>
      <dgm:spPr/>
      <dgm:t>
        <a:bodyPr/>
        <a:lstStyle/>
        <a:p>
          <a:endParaRPr lang="en-GB"/>
        </a:p>
      </dgm:t>
    </dgm:pt>
    <dgm:pt modelId="{11A64BB8-D16A-4A55-A4B2-4E070E4A6F7A}" type="pres">
      <dgm:prSet presAssocID="{7B00E8E6-453E-44E7-B2EA-90F32012B1B3}" presName="vert1" presStyleCnt="0"/>
      <dgm:spPr/>
    </dgm:pt>
    <dgm:pt modelId="{05EE0559-CD1C-4678-95DC-2CC288762736}" type="pres">
      <dgm:prSet presAssocID="{12F0C603-461D-4EF5-8345-223836BA5AA9}" presName="thickLine" presStyleLbl="alignNode1" presStyleIdx="1" presStyleCnt="4"/>
      <dgm:spPr/>
    </dgm:pt>
    <dgm:pt modelId="{1AEBA111-B828-4B35-96FD-EC6253928A39}" type="pres">
      <dgm:prSet presAssocID="{12F0C603-461D-4EF5-8345-223836BA5AA9}" presName="horz1" presStyleCnt="0"/>
      <dgm:spPr/>
    </dgm:pt>
    <dgm:pt modelId="{D21FF949-785A-4BD2-BC3C-2E988B7DCDDD}" type="pres">
      <dgm:prSet presAssocID="{12F0C603-461D-4EF5-8345-223836BA5AA9}" presName="tx1" presStyleLbl="revTx" presStyleIdx="1" presStyleCnt="4"/>
      <dgm:spPr/>
      <dgm:t>
        <a:bodyPr/>
        <a:lstStyle/>
        <a:p>
          <a:endParaRPr lang="en-GB"/>
        </a:p>
      </dgm:t>
    </dgm:pt>
    <dgm:pt modelId="{D8AEB716-5363-4F39-85BD-2443FD12CA4E}" type="pres">
      <dgm:prSet presAssocID="{12F0C603-461D-4EF5-8345-223836BA5AA9}" presName="vert1" presStyleCnt="0"/>
      <dgm:spPr/>
    </dgm:pt>
    <dgm:pt modelId="{AD7EA353-62A1-4EE9-A1E5-EC355030DAE2}" type="pres">
      <dgm:prSet presAssocID="{B78EBF6F-825C-4311-B337-ADC187DDFA74}" presName="thickLine" presStyleLbl="alignNode1" presStyleIdx="2" presStyleCnt="4"/>
      <dgm:spPr/>
    </dgm:pt>
    <dgm:pt modelId="{44BB9147-E77A-4495-8F1F-17C9FB3241EC}" type="pres">
      <dgm:prSet presAssocID="{B78EBF6F-825C-4311-B337-ADC187DDFA74}" presName="horz1" presStyleCnt="0"/>
      <dgm:spPr/>
    </dgm:pt>
    <dgm:pt modelId="{A89E0563-50FB-4F23-AF5B-064DE82111B2}" type="pres">
      <dgm:prSet presAssocID="{B78EBF6F-825C-4311-B337-ADC187DDFA74}" presName="tx1" presStyleLbl="revTx" presStyleIdx="2" presStyleCnt="4"/>
      <dgm:spPr/>
      <dgm:t>
        <a:bodyPr/>
        <a:lstStyle/>
        <a:p>
          <a:endParaRPr lang="en-GB"/>
        </a:p>
      </dgm:t>
    </dgm:pt>
    <dgm:pt modelId="{C51D6062-E9E3-4F6A-8319-F7B73EF6399B}" type="pres">
      <dgm:prSet presAssocID="{B78EBF6F-825C-4311-B337-ADC187DDFA74}" presName="vert1" presStyleCnt="0"/>
      <dgm:spPr/>
    </dgm:pt>
    <dgm:pt modelId="{85104AF7-E47B-491D-9D3C-8AEC496C4804}" type="pres">
      <dgm:prSet presAssocID="{E5EC41C8-E476-4DE2-83E2-57D946E7AC90}" presName="thickLine" presStyleLbl="alignNode1" presStyleIdx="3" presStyleCnt="4"/>
      <dgm:spPr/>
    </dgm:pt>
    <dgm:pt modelId="{73EE6D67-954A-4CA9-B45B-1FF9571DFC2E}" type="pres">
      <dgm:prSet presAssocID="{E5EC41C8-E476-4DE2-83E2-57D946E7AC90}" presName="horz1" presStyleCnt="0"/>
      <dgm:spPr/>
    </dgm:pt>
    <dgm:pt modelId="{EC33E74D-32D1-4E7F-9CFA-72B3FD19422D}" type="pres">
      <dgm:prSet presAssocID="{E5EC41C8-E476-4DE2-83E2-57D946E7AC90}" presName="tx1" presStyleLbl="revTx" presStyleIdx="3" presStyleCnt="4"/>
      <dgm:spPr/>
      <dgm:t>
        <a:bodyPr/>
        <a:lstStyle/>
        <a:p>
          <a:endParaRPr lang="en-GB"/>
        </a:p>
      </dgm:t>
    </dgm:pt>
    <dgm:pt modelId="{24A80F7C-2C3D-413C-B030-09C15FB15D0B}" type="pres">
      <dgm:prSet presAssocID="{E5EC41C8-E476-4DE2-83E2-57D946E7AC90}" presName="vert1" presStyleCnt="0"/>
      <dgm:spPr/>
    </dgm:pt>
  </dgm:ptLst>
  <dgm:cxnLst>
    <dgm:cxn modelId="{679B8C93-0B46-4472-8B7E-A360FA827771}" type="presOf" srcId="{12F0C603-461D-4EF5-8345-223836BA5AA9}" destId="{D21FF949-785A-4BD2-BC3C-2E988B7DCDDD}" srcOrd="0" destOrd="0" presId="urn:microsoft.com/office/officeart/2008/layout/LinedList"/>
    <dgm:cxn modelId="{00E231C1-C648-4000-AB2B-8782A3EF3240}" type="presOf" srcId="{B78EBF6F-825C-4311-B337-ADC187DDFA74}" destId="{A89E0563-50FB-4F23-AF5B-064DE82111B2}" srcOrd="0" destOrd="0" presId="urn:microsoft.com/office/officeart/2008/layout/LinedList"/>
    <dgm:cxn modelId="{A91B10D5-A174-4BBA-835A-59D60537DECE}" type="presOf" srcId="{7B00E8E6-453E-44E7-B2EA-90F32012B1B3}" destId="{F4B06B72-FDD9-4BB4-96D7-76D14C3BF8CA}" srcOrd="0" destOrd="0" presId="urn:microsoft.com/office/officeart/2008/layout/LinedList"/>
    <dgm:cxn modelId="{1100DF24-A256-43B3-B8F1-E66508A05EC2}" srcId="{9A75C903-BC97-4F8D-B0B2-DEDDD9BB8FD7}" destId="{7B00E8E6-453E-44E7-B2EA-90F32012B1B3}" srcOrd="0" destOrd="0" parTransId="{CCEC7BF6-1544-4AD0-8486-8828FC133C6E}" sibTransId="{28B4780F-FE26-456E-9CAF-F22C7521973B}"/>
    <dgm:cxn modelId="{6AC47262-E707-4E41-B8CD-C4378E52A2D0}" srcId="{9A75C903-BC97-4F8D-B0B2-DEDDD9BB8FD7}" destId="{12F0C603-461D-4EF5-8345-223836BA5AA9}" srcOrd="1" destOrd="0" parTransId="{062A953C-CB0E-48E9-8D66-C83C7F0FA3DE}" sibTransId="{CDB6F6CB-1434-4394-88AC-3DFFF37CCB94}"/>
    <dgm:cxn modelId="{CE227DC5-7981-42B7-BD25-6BC4A686CD16}" type="presOf" srcId="{9A75C903-BC97-4F8D-B0B2-DEDDD9BB8FD7}" destId="{4D53D51A-86F0-4BE8-88EB-313E008E88C1}" srcOrd="0" destOrd="0" presId="urn:microsoft.com/office/officeart/2008/layout/LinedList"/>
    <dgm:cxn modelId="{E30B7CA1-2475-47BC-9DC6-DF724095F153}" srcId="{9A75C903-BC97-4F8D-B0B2-DEDDD9BB8FD7}" destId="{E5EC41C8-E476-4DE2-83E2-57D946E7AC90}" srcOrd="3" destOrd="0" parTransId="{92B6F162-BA4E-4B0D-9FE2-EC6AE6D276D8}" sibTransId="{3B46141F-E35B-44E2-BEC7-D6258B40BCF4}"/>
    <dgm:cxn modelId="{8D3B5973-6C18-4ADD-A29B-7A2E2ADA1C0D}" srcId="{9A75C903-BC97-4F8D-B0B2-DEDDD9BB8FD7}" destId="{B78EBF6F-825C-4311-B337-ADC187DDFA74}" srcOrd="2" destOrd="0" parTransId="{8384CF84-2BB6-43AB-9E67-0EA18058A09D}" sibTransId="{4833A619-F76F-4EAB-A038-A0D24803FD40}"/>
    <dgm:cxn modelId="{3EA6483B-75D1-4E11-A3A9-4C4087D84D31}" type="presOf" srcId="{E5EC41C8-E476-4DE2-83E2-57D946E7AC90}" destId="{EC33E74D-32D1-4E7F-9CFA-72B3FD19422D}" srcOrd="0" destOrd="0" presId="urn:microsoft.com/office/officeart/2008/layout/LinedList"/>
    <dgm:cxn modelId="{94C1864A-C40A-4F4B-83F3-9FA3AF8E8C5D}" type="presParOf" srcId="{4D53D51A-86F0-4BE8-88EB-313E008E88C1}" destId="{0C612D2A-5792-492A-8318-C00D37E3D92E}" srcOrd="0" destOrd="0" presId="urn:microsoft.com/office/officeart/2008/layout/LinedList"/>
    <dgm:cxn modelId="{25E9CA5D-190A-4972-8462-C7D4B07FF066}" type="presParOf" srcId="{4D53D51A-86F0-4BE8-88EB-313E008E88C1}" destId="{7DCB7CCA-CF4E-41FF-BEBF-EC387CB6B41F}" srcOrd="1" destOrd="0" presId="urn:microsoft.com/office/officeart/2008/layout/LinedList"/>
    <dgm:cxn modelId="{9EA1F8E4-09D8-4FC0-B6BF-2A05F9D5C5E1}" type="presParOf" srcId="{7DCB7CCA-CF4E-41FF-BEBF-EC387CB6B41F}" destId="{F4B06B72-FDD9-4BB4-96D7-76D14C3BF8CA}" srcOrd="0" destOrd="0" presId="urn:microsoft.com/office/officeart/2008/layout/LinedList"/>
    <dgm:cxn modelId="{136ECF1D-83F9-437F-8196-DF0EC535B2D6}" type="presParOf" srcId="{7DCB7CCA-CF4E-41FF-BEBF-EC387CB6B41F}" destId="{11A64BB8-D16A-4A55-A4B2-4E070E4A6F7A}" srcOrd="1" destOrd="0" presId="urn:microsoft.com/office/officeart/2008/layout/LinedList"/>
    <dgm:cxn modelId="{A0530BA6-5A10-47A9-86D1-3390BD4C8192}" type="presParOf" srcId="{4D53D51A-86F0-4BE8-88EB-313E008E88C1}" destId="{05EE0559-CD1C-4678-95DC-2CC288762736}" srcOrd="2" destOrd="0" presId="urn:microsoft.com/office/officeart/2008/layout/LinedList"/>
    <dgm:cxn modelId="{E51FA913-C7AA-4AB0-95B7-2B96783B7662}" type="presParOf" srcId="{4D53D51A-86F0-4BE8-88EB-313E008E88C1}" destId="{1AEBA111-B828-4B35-96FD-EC6253928A39}" srcOrd="3" destOrd="0" presId="urn:microsoft.com/office/officeart/2008/layout/LinedList"/>
    <dgm:cxn modelId="{664F977A-106D-4126-BA9E-359AB28C930B}" type="presParOf" srcId="{1AEBA111-B828-4B35-96FD-EC6253928A39}" destId="{D21FF949-785A-4BD2-BC3C-2E988B7DCDDD}" srcOrd="0" destOrd="0" presId="urn:microsoft.com/office/officeart/2008/layout/LinedList"/>
    <dgm:cxn modelId="{CCE18A51-E315-4164-A6C5-566C38403506}" type="presParOf" srcId="{1AEBA111-B828-4B35-96FD-EC6253928A39}" destId="{D8AEB716-5363-4F39-85BD-2443FD12CA4E}" srcOrd="1" destOrd="0" presId="urn:microsoft.com/office/officeart/2008/layout/LinedList"/>
    <dgm:cxn modelId="{FA65F44C-D883-4438-A0C4-3CB44ABC0A7D}" type="presParOf" srcId="{4D53D51A-86F0-4BE8-88EB-313E008E88C1}" destId="{AD7EA353-62A1-4EE9-A1E5-EC355030DAE2}" srcOrd="4" destOrd="0" presId="urn:microsoft.com/office/officeart/2008/layout/LinedList"/>
    <dgm:cxn modelId="{265E5A23-C52B-4578-A91D-4C28C7A4C470}" type="presParOf" srcId="{4D53D51A-86F0-4BE8-88EB-313E008E88C1}" destId="{44BB9147-E77A-4495-8F1F-17C9FB3241EC}" srcOrd="5" destOrd="0" presId="urn:microsoft.com/office/officeart/2008/layout/LinedList"/>
    <dgm:cxn modelId="{CC7185C5-85B2-40B9-8BD1-A26817E4F7E9}" type="presParOf" srcId="{44BB9147-E77A-4495-8F1F-17C9FB3241EC}" destId="{A89E0563-50FB-4F23-AF5B-064DE82111B2}" srcOrd="0" destOrd="0" presId="urn:microsoft.com/office/officeart/2008/layout/LinedList"/>
    <dgm:cxn modelId="{C868E621-E0EB-4B28-AF00-3F707A130507}" type="presParOf" srcId="{44BB9147-E77A-4495-8F1F-17C9FB3241EC}" destId="{C51D6062-E9E3-4F6A-8319-F7B73EF6399B}" srcOrd="1" destOrd="0" presId="urn:microsoft.com/office/officeart/2008/layout/LinedList"/>
    <dgm:cxn modelId="{B0BA4A01-47C9-46B2-B613-0D70199A25A9}" type="presParOf" srcId="{4D53D51A-86F0-4BE8-88EB-313E008E88C1}" destId="{85104AF7-E47B-491D-9D3C-8AEC496C4804}" srcOrd="6" destOrd="0" presId="urn:microsoft.com/office/officeart/2008/layout/LinedList"/>
    <dgm:cxn modelId="{BF9DC5B2-7E5E-457A-AFA4-A8200DEE818F}" type="presParOf" srcId="{4D53D51A-86F0-4BE8-88EB-313E008E88C1}" destId="{73EE6D67-954A-4CA9-B45B-1FF9571DFC2E}" srcOrd="7" destOrd="0" presId="urn:microsoft.com/office/officeart/2008/layout/LinedList"/>
    <dgm:cxn modelId="{E32DA130-715E-4998-94A1-07E502E8147B}" type="presParOf" srcId="{73EE6D67-954A-4CA9-B45B-1FF9571DFC2E}" destId="{EC33E74D-32D1-4E7F-9CFA-72B3FD19422D}" srcOrd="0" destOrd="0" presId="urn:microsoft.com/office/officeart/2008/layout/LinedList"/>
    <dgm:cxn modelId="{7F3B34DB-0246-43A2-953B-D2648E29412F}" type="presParOf" srcId="{73EE6D67-954A-4CA9-B45B-1FF9571DFC2E}" destId="{24A80F7C-2C3D-413C-B030-09C15FB15D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10A92A-9FA5-4041-A9E6-6C204EFA560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2C4674F-363E-4689-9BD5-E31AEE11AAB7}">
      <dgm:prSet/>
      <dgm:spPr>
        <a:solidFill>
          <a:srgbClr val="E11484"/>
        </a:solidFill>
      </dgm:spPr>
      <dgm:t>
        <a:bodyPr/>
        <a:lstStyle/>
        <a:p>
          <a:r>
            <a:rPr lang="en-GB" b="1" dirty="0">
              <a:sym typeface="Wingdings" panose="05000000000000000000" pitchFamily="2" charset="2"/>
            </a:rPr>
            <a:t></a:t>
          </a:r>
          <a:r>
            <a:rPr lang="en-GB" b="1" dirty="0"/>
            <a:t> </a:t>
          </a:r>
          <a:r>
            <a:rPr lang="en-US" b="1" dirty="0"/>
            <a:t>Kickoff session  (today)</a:t>
          </a:r>
          <a:endParaRPr lang="en-US" dirty="0"/>
        </a:p>
      </dgm:t>
    </dgm:pt>
    <dgm:pt modelId="{9213C5FB-A135-49FB-97A2-2E71E7979DE2}" type="parTrans" cxnId="{4F539E0E-41F7-41A9-9574-25B3C57F5B99}">
      <dgm:prSet/>
      <dgm:spPr/>
      <dgm:t>
        <a:bodyPr/>
        <a:lstStyle/>
        <a:p>
          <a:endParaRPr lang="en-US"/>
        </a:p>
      </dgm:t>
    </dgm:pt>
    <dgm:pt modelId="{E6D384BA-AC7E-4B33-A128-05768F0D1309}" type="sibTrans" cxnId="{4F539E0E-41F7-41A9-9574-25B3C57F5B99}">
      <dgm:prSet/>
      <dgm:spPr/>
      <dgm:t>
        <a:bodyPr/>
        <a:lstStyle/>
        <a:p>
          <a:endParaRPr lang="en-US"/>
        </a:p>
      </dgm:t>
    </dgm:pt>
    <dgm:pt modelId="{0F9C0099-158C-46A5-A261-363073EACF22}">
      <dgm:prSet/>
      <dgm:spPr/>
      <dgm:t>
        <a:bodyPr/>
        <a:lstStyle/>
        <a:p>
          <a:r>
            <a:rPr lang="en-GB" dirty="0"/>
            <a:t>Background on IMI-SDG6</a:t>
          </a:r>
          <a:endParaRPr lang="en-US" dirty="0"/>
        </a:p>
      </dgm:t>
    </dgm:pt>
    <dgm:pt modelId="{25B93C1E-89C5-4FDF-B2A9-C4E7673B4054}" type="parTrans" cxnId="{DABA924E-84D7-4076-9F06-16278E4B9030}">
      <dgm:prSet/>
      <dgm:spPr/>
      <dgm:t>
        <a:bodyPr/>
        <a:lstStyle/>
        <a:p>
          <a:endParaRPr lang="en-US"/>
        </a:p>
      </dgm:t>
    </dgm:pt>
    <dgm:pt modelId="{A074B8F1-FE68-4603-B917-6CD419CA5D5A}" type="sibTrans" cxnId="{DABA924E-84D7-4076-9F06-16278E4B9030}">
      <dgm:prSet/>
      <dgm:spPr/>
      <dgm:t>
        <a:bodyPr/>
        <a:lstStyle/>
        <a:p>
          <a:endParaRPr lang="en-US"/>
        </a:p>
      </dgm:t>
    </dgm:pt>
    <dgm:pt modelId="{2364967E-A36D-4559-B598-7AABB2B12C8C}">
      <dgm:prSet/>
      <dgm:spPr/>
      <dgm:t>
        <a:bodyPr/>
        <a:lstStyle/>
        <a:p>
          <a:r>
            <a:rPr lang="en-GB"/>
            <a:t>Voluntary country assignment</a:t>
          </a:r>
          <a:endParaRPr lang="en-US"/>
        </a:p>
      </dgm:t>
    </dgm:pt>
    <dgm:pt modelId="{26D5ABA4-3B03-49EE-9E09-885D32A22FA1}" type="parTrans" cxnId="{6814A9F7-4D8B-4F84-A74B-E4F10CBFD061}">
      <dgm:prSet/>
      <dgm:spPr/>
      <dgm:t>
        <a:bodyPr/>
        <a:lstStyle/>
        <a:p>
          <a:endParaRPr lang="en-US"/>
        </a:p>
      </dgm:t>
    </dgm:pt>
    <dgm:pt modelId="{45CBFE17-9861-4257-992F-0877C79F1B4C}" type="sibTrans" cxnId="{6814A9F7-4D8B-4F84-A74B-E4F10CBFD061}">
      <dgm:prSet/>
      <dgm:spPr/>
      <dgm:t>
        <a:bodyPr/>
        <a:lstStyle/>
        <a:p>
          <a:endParaRPr lang="en-US"/>
        </a:p>
      </dgm:t>
    </dgm:pt>
    <dgm:pt modelId="{ED8D3895-7587-4C9F-B60D-BC47B5D65762}">
      <dgm:prSet/>
      <dgm:spPr/>
      <dgm:t>
        <a:bodyPr/>
        <a:lstStyle/>
        <a:p>
          <a:r>
            <a:rPr lang="en-GB"/>
            <a:t>External training on data communication</a:t>
          </a:r>
          <a:endParaRPr lang="en-US"/>
        </a:p>
      </dgm:t>
    </dgm:pt>
    <dgm:pt modelId="{9D9316B9-DCC8-43B8-A572-ABEA35D653D8}" type="parTrans" cxnId="{A06C349D-FB70-4947-8564-984AAFC338D2}">
      <dgm:prSet/>
      <dgm:spPr/>
      <dgm:t>
        <a:bodyPr/>
        <a:lstStyle/>
        <a:p>
          <a:endParaRPr lang="en-US"/>
        </a:p>
      </dgm:t>
    </dgm:pt>
    <dgm:pt modelId="{0BE4CFB5-79DE-45EE-AB97-A66A45DC9DF1}" type="sibTrans" cxnId="{A06C349D-FB70-4947-8564-984AAFC338D2}">
      <dgm:prSet/>
      <dgm:spPr/>
      <dgm:t>
        <a:bodyPr/>
        <a:lstStyle/>
        <a:p>
          <a:endParaRPr lang="en-US"/>
        </a:p>
      </dgm:t>
    </dgm:pt>
    <dgm:pt modelId="{17DA7502-C014-4306-BC18-1CB618EFF85C}">
      <dgm:prSet/>
      <dgm:spPr>
        <a:solidFill>
          <a:srgbClr val="00B0F0"/>
        </a:solidFill>
      </dgm:spPr>
      <dgm:t>
        <a:bodyPr/>
        <a:lstStyle/>
        <a:p>
          <a:r>
            <a:rPr lang="en-GB" b="1" dirty="0">
              <a:sym typeface="Wingdings" panose="05000000000000000000" pitchFamily="2" charset="2"/>
            </a:rPr>
            <a:t></a:t>
          </a:r>
          <a:r>
            <a:rPr lang="en-GB" b="1" dirty="0"/>
            <a:t> Session 1. Stock-taking SDG 6 monitoring to date (8 Feb 2022)</a:t>
          </a:r>
          <a:endParaRPr lang="en-US" dirty="0"/>
        </a:p>
      </dgm:t>
    </dgm:pt>
    <dgm:pt modelId="{20742DE2-3068-4102-B15F-C8A2A77F52BC}" type="parTrans" cxnId="{4BDCFAF6-8B12-470B-8202-437E229DA81F}">
      <dgm:prSet/>
      <dgm:spPr/>
      <dgm:t>
        <a:bodyPr/>
        <a:lstStyle/>
        <a:p>
          <a:endParaRPr lang="en-US"/>
        </a:p>
      </dgm:t>
    </dgm:pt>
    <dgm:pt modelId="{41655C24-B27D-4082-92B8-9DC34CF67CE8}" type="sibTrans" cxnId="{4BDCFAF6-8B12-470B-8202-437E229DA81F}">
      <dgm:prSet/>
      <dgm:spPr/>
      <dgm:t>
        <a:bodyPr/>
        <a:lstStyle/>
        <a:p>
          <a:endParaRPr lang="en-US"/>
        </a:p>
      </dgm:t>
    </dgm:pt>
    <dgm:pt modelId="{45C5F20B-A3B7-498B-8CAF-80AC1A786D96}">
      <dgm:prSet/>
      <dgm:spPr/>
      <dgm:t>
        <a:bodyPr/>
        <a:lstStyle/>
        <a:p>
          <a:r>
            <a:rPr lang="en-GB"/>
            <a:t>Collecting country feedback on the work and support on SDG 6 monitoring</a:t>
          </a:r>
          <a:endParaRPr lang="en-US"/>
        </a:p>
      </dgm:t>
    </dgm:pt>
    <dgm:pt modelId="{3FD463B8-306F-49AA-8F67-7D9FA5650B7C}" type="parTrans" cxnId="{CDBD27A3-BB62-4337-A6D2-00F226BEC62F}">
      <dgm:prSet/>
      <dgm:spPr/>
      <dgm:t>
        <a:bodyPr/>
        <a:lstStyle/>
        <a:p>
          <a:endParaRPr lang="en-US"/>
        </a:p>
      </dgm:t>
    </dgm:pt>
    <dgm:pt modelId="{4B9CCDFD-217F-442D-A0C9-DE61F4CF65C3}" type="sibTrans" cxnId="{CDBD27A3-BB62-4337-A6D2-00F226BEC62F}">
      <dgm:prSet/>
      <dgm:spPr/>
      <dgm:t>
        <a:bodyPr/>
        <a:lstStyle/>
        <a:p>
          <a:endParaRPr lang="en-US"/>
        </a:p>
      </dgm:t>
    </dgm:pt>
    <dgm:pt modelId="{75132B9E-E24F-460C-9C2A-D81BCEC7608F}">
      <dgm:prSet/>
      <dgm:spPr/>
      <dgm:t>
        <a:bodyPr/>
        <a:lstStyle/>
        <a:p>
          <a:r>
            <a:rPr lang="en-GB"/>
            <a:t>Discussing cross-cutting challenges and how to improve country level collaboration</a:t>
          </a:r>
          <a:endParaRPr lang="en-US"/>
        </a:p>
      </dgm:t>
    </dgm:pt>
    <dgm:pt modelId="{4CDB978B-500C-4731-B9A1-D805B0F60390}" type="parTrans" cxnId="{04F600E9-8B50-4E46-8214-94E493DD1985}">
      <dgm:prSet/>
      <dgm:spPr/>
      <dgm:t>
        <a:bodyPr/>
        <a:lstStyle/>
        <a:p>
          <a:endParaRPr lang="en-US"/>
        </a:p>
      </dgm:t>
    </dgm:pt>
    <dgm:pt modelId="{9530FF8B-A6F5-417E-861E-98AF070EA66B}" type="sibTrans" cxnId="{04F600E9-8B50-4E46-8214-94E493DD1985}">
      <dgm:prSet/>
      <dgm:spPr/>
      <dgm:t>
        <a:bodyPr/>
        <a:lstStyle/>
        <a:p>
          <a:endParaRPr lang="en-US"/>
        </a:p>
      </dgm:t>
    </dgm:pt>
    <dgm:pt modelId="{750A21C2-35A1-442F-AEA4-19FDF89B08BF}">
      <dgm:prSet/>
      <dgm:spPr>
        <a:solidFill>
          <a:srgbClr val="00B050"/>
        </a:solidFill>
      </dgm:spPr>
      <dgm:t>
        <a:bodyPr/>
        <a:lstStyle/>
        <a:p>
          <a:r>
            <a:rPr lang="en-GB" b="1" dirty="0">
              <a:sym typeface="Wingdings" panose="05000000000000000000" pitchFamily="2" charset="2"/>
            </a:rPr>
            <a:t></a:t>
          </a:r>
          <a:r>
            <a:rPr lang="en-GB" b="1" dirty="0"/>
            <a:t> Session 2. Data for policy and communication (9 Feb 2022)</a:t>
          </a:r>
          <a:endParaRPr lang="en-US" dirty="0"/>
        </a:p>
      </dgm:t>
    </dgm:pt>
    <dgm:pt modelId="{F3B10A49-CDBF-4B7C-8349-3850EB3E7CEB}" type="parTrans" cxnId="{61D14BB6-B5A6-488F-97C2-AC94C50B6B3F}">
      <dgm:prSet/>
      <dgm:spPr/>
      <dgm:t>
        <a:bodyPr/>
        <a:lstStyle/>
        <a:p>
          <a:endParaRPr lang="en-US"/>
        </a:p>
      </dgm:t>
    </dgm:pt>
    <dgm:pt modelId="{9DD76C24-809D-4A2C-BB1B-26D2C90B3A0F}" type="sibTrans" cxnId="{61D14BB6-B5A6-488F-97C2-AC94C50B6B3F}">
      <dgm:prSet/>
      <dgm:spPr/>
      <dgm:t>
        <a:bodyPr/>
        <a:lstStyle/>
        <a:p>
          <a:endParaRPr lang="en-US"/>
        </a:p>
      </dgm:t>
    </dgm:pt>
    <dgm:pt modelId="{239BE406-5211-464C-A4B4-27FFD90B3614}">
      <dgm:prSet/>
      <dgm:spPr/>
      <dgm:t>
        <a:bodyPr/>
        <a:lstStyle/>
        <a:p>
          <a:r>
            <a:rPr lang="en-GB" dirty="0"/>
            <a:t>Using the collected data to inform policy, including how to communicate the data in a way that make it actionable for various audiences</a:t>
          </a:r>
          <a:endParaRPr lang="en-US" dirty="0"/>
        </a:p>
      </dgm:t>
    </dgm:pt>
    <dgm:pt modelId="{9BD3142F-8460-42AA-80A1-79810229121E}" type="parTrans" cxnId="{CA941E6C-8FBE-4290-8374-0010AB1DAC33}">
      <dgm:prSet/>
      <dgm:spPr/>
      <dgm:t>
        <a:bodyPr/>
        <a:lstStyle/>
        <a:p>
          <a:endParaRPr lang="en-US"/>
        </a:p>
      </dgm:t>
    </dgm:pt>
    <dgm:pt modelId="{1AB182AB-5893-4771-BF12-BB7EB5151735}" type="sibTrans" cxnId="{CA941E6C-8FBE-4290-8374-0010AB1DAC33}">
      <dgm:prSet/>
      <dgm:spPr/>
      <dgm:t>
        <a:bodyPr/>
        <a:lstStyle/>
        <a:p>
          <a:endParaRPr lang="en-US"/>
        </a:p>
      </dgm:t>
    </dgm:pt>
    <dgm:pt modelId="{5D851B0D-ED15-492F-B9AB-0DA45DCF93B0}">
      <dgm:prSet/>
      <dgm:spPr/>
      <dgm:t>
        <a:bodyPr/>
        <a:lstStyle/>
        <a:p>
          <a:r>
            <a:rPr lang="en-GB" dirty="0"/>
            <a:t>Case studies on data use at various levels (from global to local) </a:t>
          </a:r>
          <a:endParaRPr lang="en-US" dirty="0"/>
        </a:p>
      </dgm:t>
    </dgm:pt>
    <dgm:pt modelId="{554F510E-ED4F-4E97-9AA6-FF556DD029F0}" type="parTrans" cxnId="{3647C165-9DB7-46F0-84A8-59D6BD3B29B0}">
      <dgm:prSet/>
      <dgm:spPr/>
      <dgm:t>
        <a:bodyPr/>
        <a:lstStyle/>
        <a:p>
          <a:endParaRPr lang="en-US"/>
        </a:p>
      </dgm:t>
    </dgm:pt>
    <dgm:pt modelId="{2F06B843-B734-48BD-8AA1-DC76C50F7DC6}" type="sibTrans" cxnId="{3647C165-9DB7-46F0-84A8-59D6BD3B29B0}">
      <dgm:prSet/>
      <dgm:spPr/>
      <dgm:t>
        <a:bodyPr/>
        <a:lstStyle/>
        <a:p>
          <a:endParaRPr lang="en-US"/>
        </a:p>
      </dgm:t>
    </dgm:pt>
    <dgm:pt modelId="{52D8E76C-6F43-4436-A4DD-A46B373CC414}">
      <dgm:prSet/>
      <dgm:spPr/>
      <dgm:t>
        <a:bodyPr/>
        <a:lstStyle/>
        <a:p>
          <a:r>
            <a:rPr lang="en-GB" dirty="0"/>
            <a:t>Examples and feedback from an external communications expert</a:t>
          </a:r>
          <a:endParaRPr lang="en-US" dirty="0"/>
        </a:p>
      </dgm:t>
    </dgm:pt>
    <dgm:pt modelId="{244E18E3-5663-4ED1-B3A1-E091A3D14A3D}" type="parTrans" cxnId="{23F0E60A-AB15-4D5E-B19A-FA038B9285C3}">
      <dgm:prSet/>
      <dgm:spPr/>
      <dgm:t>
        <a:bodyPr/>
        <a:lstStyle/>
        <a:p>
          <a:endParaRPr lang="en-US"/>
        </a:p>
      </dgm:t>
    </dgm:pt>
    <dgm:pt modelId="{C13552C1-D3E5-46E6-8130-22D60EC680BB}" type="sibTrans" cxnId="{23F0E60A-AB15-4D5E-B19A-FA038B9285C3}">
      <dgm:prSet/>
      <dgm:spPr/>
      <dgm:t>
        <a:bodyPr/>
        <a:lstStyle/>
        <a:p>
          <a:endParaRPr lang="en-US"/>
        </a:p>
      </dgm:t>
    </dgm:pt>
    <dgm:pt modelId="{E52322F6-76C2-4389-83B4-E367CF28E47C}">
      <dgm:prSet/>
      <dgm:spPr>
        <a:solidFill>
          <a:srgbClr val="FFC000"/>
        </a:solidFill>
      </dgm:spPr>
      <dgm:t>
        <a:bodyPr/>
        <a:lstStyle/>
        <a:p>
          <a:r>
            <a:rPr lang="en-GB" b="1" dirty="0">
              <a:sym typeface="Wingdings" panose="05000000000000000000" pitchFamily="2" charset="2"/>
            </a:rPr>
            <a:t></a:t>
          </a:r>
          <a:r>
            <a:rPr lang="en-GB" b="1" dirty="0"/>
            <a:t> Session 3. Needs and priorities for the future (10 Feb 2022)</a:t>
          </a:r>
          <a:endParaRPr lang="en-US" dirty="0"/>
        </a:p>
      </dgm:t>
    </dgm:pt>
    <dgm:pt modelId="{80752650-4113-47AB-B930-3714215C6770}" type="parTrans" cxnId="{413CC7FD-653B-459F-9334-CB6CF904BECC}">
      <dgm:prSet/>
      <dgm:spPr/>
      <dgm:t>
        <a:bodyPr/>
        <a:lstStyle/>
        <a:p>
          <a:endParaRPr lang="en-US"/>
        </a:p>
      </dgm:t>
    </dgm:pt>
    <dgm:pt modelId="{E007D925-21AB-4D92-810D-A8569CC6CC76}" type="sibTrans" cxnId="{413CC7FD-653B-459F-9334-CB6CF904BECC}">
      <dgm:prSet/>
      <dgm:spPr/>
      <dgm:t>
        <a:bodyPr/>
        <a:lstStyle/>
        <a:p>
          <a:endParaRPr lang="en-US"/>
        </a:p>
      </dgm:t>
    </dgm:pt>
    <dgm:pt modelId="{721C2057-D31C-4953-A03B-87780D0DC76A}">
      <dgm:prSet/>
      <dgm:spPr/>
      <dgm:t>
        <a:bodyPr/>
        <a:lstStyle/>
        <a:p>
          <a:r>
            <a:rPr lang="en-GB" dirty="0"/>
            <a:t>‘Real time consulting’</a:t>
          </a:r>
          <a:endParaRPr lang="en-US" dirty="0"/>
        </a:p>
      </dgm:t>
    </dgm:pt>
    <dgm:pt modelId="{6223AA02-EF42-4BDE-BEAF-7E52DE0F400A}" type="parTrans" cxnId="{751ECDFE-2185-4870-84C5-17EAA96D85F4}">
      <dgm:prSet/>
      <dgm:spPr/>
      <dgm:t>
        <a:bodyPr/>
        <a:lstStyle/>
        <a:p>
          <a:endParaRPr lang="en-US"/>
        </a:p>
      </dgm:t>
    </dgm:pt>
    <dgm:pt modelId="{281AAC69-8023-4FFF-B19E-21765EF914D0}" type="sibTrans" cxnId="{751ECDFE-2185-4870-84C5-17EAA96D85F4}">
      <dgm:prSet/>
      <dgm:spPr/>
      <dgm:t>
        <a:bodyPr/>
        <a:lstStyle/>
        <a:p>
          <a:endParaRPr lang="en-US"/>
        </a:p>
      </dgm:t>
    </dgm:pt>
    <dgm:pt modelId="{466A8DD3-79C0-41C5-B815-04D0C8142514}">
      <dgm:prSet/>
      <dgm:spPr/>
      <dgm:t>
        <a:bodyPr/>
        <a:lstStyle/>
        <a:p>
          <a:r>
            <a:rPr lang="en-GB" dirty="0"/>
            <a:t>Needs and priorities for the future work on SDG 6 monitoring</a:t>
          </a:r>
          <a:endParaRPr lang="en-US" dirty="0"/>
        </a:p>
      </dgm:t>
    </dgm:pt>
    <dgm:pt modelId="{1916E72B-D51C-4B49-9E4D-6B0DACA356B2}" type="parTrans" cxnId="{BE4109E5-E096-49ED-BB30-2D3A74624098}">
      <dgm:prSet/>
      <dgm:spPr/>
      <dgm:t>
        <a:bodyPr/>
        <a:lstStyle/>
        <a:p>
          <a:endParaRPr lang="en-US"/>
        </a:p>
      </dgm:t>
    </dgm:pt>
    <dgm:pt modelId="{8DF0A21A-D3CE-4706-A92D-B370AB268A80}" type="sibTrans" cxnId="{BE4109E5-E096-49ED-BB30-2D3A74624098}">
      <dgm:prSet/>
      <dgm:spPr/>
      <dgm:t>
        <a:bodyPr/>
        <a:lstStyle/>
        <a:p>
          <a:endParaRPr lang="en-US"/>
        </a:p>
      </dgm:t>
    </dgm:pt>
    <dgm:pt modelId="{5F7B6F78-F6F0-4D3E-B010-AC447B5F5170}" type="pres">
      <dgm:prSet presAssocID="{B110A92A-9FA5-4041-A9E6-6C204EFA560F}" presName="linear" presStyleCnt="0">
        <dgm:presLayoutVars>
          <dgm:animLvl val="lvl"/>
          <dgm:resizeHandles val="exact"/>
        </dgm:presLayoutVars>
      </dgm:prSet>
      <dgm:spPr/>
      <dgm:t>
        <a:bodyPr/>
        <a:lstStyle/>
        <a:p>
          <a:endParaRPr lang="en-GB"/>
        </a:p>
      </dgm:t>
    </dgm:pt>
    <dgm:pt modelId="{5AB93007-D1CB-4F8D-9A7D-9D023EF598AD}" type="pres">
      <dgm:prSet presAssocID="{D2C4674F-363E-4689-9BD5-E31AEE11AAB7}" presName="parentText" presStyleLbl="node1" presStyleIdx="0" presStyleCnt="4">
        <dgm:presLayoutVars>
          <dgm:chMax val="0"/>
          <dgm:bulletEnabled val="1"/>
        </dgm:presLayoutVars>
      </dgm:prSet>
      <dgm:spPr/>
      <dgm:t>
        <a:bodyPr/>
        <a:lstStyle/>
        <a:p>
          <a:endParaRPr lang="en-GB"/>
        </a:p>
      </dgm:t>
    </dgm:pt>
    <dgm:pt modelId="{34E2FCEF-0D23-47AD-A5E5-31322EB7E277}" type="pres">
      <dgm:prSet presAssocID="{D2C4674F-363E-4689-9BD5-E31AEE11AAB7}" presName="childText" presStyleLbl="revTx" presStyleIdx="0" presStyleCnt="4">
        <dgm:presLayoutVars>
          <dgm:bulletEnabled val="1"/>
        </dgm:presLayoutVars>
      </dgm:prSet>
      <dgm:spPr/>
      <dgm:t>
        <a:bodyPr/>
        <a:lstStyle/>
        <a:p>
          <a:endParaRPr lang="en-GB"/>
        </a:p>
      </dgm:t>
    </dgm:pt>
    <dgm:pt modelId="{037D10E5-1A52-4F34-819F-F06ED86BA1AB}" type="pres">
      <dgm:prSet presAssocID="{17DA7502-C014-4306-BC18-1CB618EFF85C}" presName="parentText" presStyleLbl="node1" presStyleIdx="1" presStyleCnt="4">
        <dgm:presLayoutVars>
          <dgm:chMax val="0"/>
          <dgm:bulletEnabled val="1"/>
        </dgm:presLayoutVars>
      </dgm:prSet>
      <dgm:spPr/>
      <dgm:t>
        <a:bodyPr/>
        <a:lstStyle/>
        <a:p>
          <a:endParaRPr lang="en-GB"/>
        </a:p>
      </dgm:t>
    </dgm:pt>
    <dgm:pt modelId="{803DA031-508E-4EDB-9F1A-E03D38E883C5}" type="pres">
      <dgm:prSet presAssocID="{17DA7502-C014-4306-BC18-1CB618EFF85C}" presName="childText" presStyleLbl="revTx" presStyleIdx="1" presStyleCnt="4">
        <dgm:presLayoutVars>
          <dgm:bulletEnabled val="1"/>
        </dgm:presLayoutVars>
      </dgm:prSet>
      <dgm:spPr/>
      <dgm:t>
        <a:bodyPr/>
        <a:lstStyle/>
        <a:p>
          <a:endParaRPr lang="en-GB"/>
        </a:p>
      </dgm:t>
    </dgm:pt>
    <dgm:pt modelId="{D537E611-746E-4A4B-A0DC-173C17792840}" type="pres">
      <dgm:prSet presAssocID="{750A21C2-35A1-442F-AEA4-19FDF89B08BF}" presName="parentText" presStyleLbl="node1" presStyleIdx="2" presStyleCnt="4">
        <dgm:presLayoutVars>
          <dgm:chMax val="0"/>
          <dgm:bulletEnabled val="1"/>
        </dgm:presLayoutVars>
      </dgm:prSet>
      <dgm:spPr/>
      <dgm:t>
        <a:bodyPr/>
        <a:lstStyle/>
        <a:p>
          <a:endParaRPr lang="en-GB"/>
        </a:p>
      </dgm:t>
    </dgm:pt>
    <dgm:pt modelId="{FA255393-79C8-461C-B37B-9BBBE1A04115}" type="pres">
      <dgm:prSet presAssocID="{750A21C2-35A1-442F-AEA4-19FDF89B08BF}" presName="childText" presStyleLbl="revTx" presStyleIdx="2" presStyleCnt="4">
        <dgm:presLayoutVars>
          <dgm:bulletEnabled val="1"/>
        </dgm:presLayoutVars>
      </dgm:prSet>
      <dgm:spPr/>
      <dgm:t>
        <a:bodyPr/>
        <a:lstStyle/>
        <a:p>
          <a:endParaRPr lang="en-GB"/>
        </a:p>
      </dgm:t>
    </dgm:pt>
    <dgm:pt modelId="{E9A694C4-DBA0-4A25-8214-980E0A8C2E06}" type="pres">
      <dgm:prSet presAssocID="{E52322F6-76C2-4389-83B4-E367CF28E47C}" presName="parentText" presStyleLbl="node1" presStyleIdx="3" presStyleCnt="4">
        <dgm:presLayoutVars>
          <dgm:chMax val="0"/>
          <dgm:bulletEnabled val="1"/>
        </dgm:presLayoutVars>
      </dgm:prSet>
      <dgm:spPr/>
      <dgm:t>
        <a:bodyPr/>
        <a:lstStyle/>
        <a:p>
          <a:endParaRPr lang="en-GB"/>
        </a:p>
      </dgm:t>
    </dgm:pt>
    <dgm:pt modelId="{CB062921-402B-4D6C-9887-A59E46C64489}" type="pres">
      <dgm:prSet presAssocID="{E52322F6-76C2-4389-83B4-E367CF28E47C}" presName="childText" presStyleLbl="revTx" presStyleIdx="3" presStyleCnt="4">
        <dgm:presLayoutVars>
          <dgm:bulletEnabled val="1"/>
        </dgm:presLayoutVars>
      </dgm:prSet>
      <dgm:spPr/>
      <dgm:t>
        <a:bodyPr/>
        <a:lstStyle/>
        <a:p>
          <a:endParaRPr lang="en-GB"/>
        </a:p>
      </dgm:t>
    </dgm:pt>
  </dgm:ptLst>
  <dgm:cxnLst>
    <dgm:cxn modelId="{A2CE9858-49D5-4C0D-AEDD-5A7B046E5795}" type="presOf" srcId="{D2C4674F-363E-4689-9BD5-E31AEE11AAB7}" destId="{5AB93007-D1CB-4F8D-9A7D-9D023EF598AD}" srcOrd="0" destOrd="0" presId="urn:microsoft.com/office/officeart/2005/8/layout/vList2"/>
    <dgm:cxn modelId="{D1DD5AED-1734-45B3-B8A7-7C463AEEFB91}" type="presOf" srcId="{52D8E76C-6F43-4436-A4DD-A46B373CC414}" destId="{FA255393-79C8-461C-B37B-9BBBE1A04115}" srcOrd="0" destOrd="2" presId="urn:microsoft.com/office/officeart/2005/8/layout/vList2"/>
    <dgm:cxn modelId="{4F539E0E-41F7-41A9-9574-25B3C57F5B99}" srcId="{B110A92A-9FA5-4041-A9E6-6C204EFA560F}" destId="{D2C4674F-363E-4689-9BD5-E31AEE11AAB7}" srcOrd="0" destOrd="0" parTransId="{9213C5FB-A135-49FB-97A2-2E71E7979DE2}" sibTransId="{E6D384BA-AC7E-4B33-A128-05768F0D1309}"/>
    <dgm:cxn modelId="{3FC5D0B4-1C2D-4DEB-AAE9-CFCBE87B2D0C}" type="presOf" srcId="{E52322F6-76C2-4389-83B4-E367CF28E47C}" destId="{E9A694C4-DBA0-4A25-8214-980E0A8C2E06}" srcOrd="0" destOrd="0" presId="urn:microsoft.com/office/officeart/2005/8/layout/vList2"/>
    <dgm:cxn modelId="{413CC7FD-653B-459F-9334-CB6CF904BECC}" srcId="{B110A92A-9FA5-4041-A9E6-6C204EFA560F}" destId="{E52322F6-76C2-4389-83B4-E367CF28E47C}" srcOrd="3" destOrd="0" parTransId="{80752650-4113-47AB-B930-3714215C6770}" sibTransId="{E007D925-21AB-4D92-810D-A8569CC6CC76}"/>
    <dgm:cxn modelId="{61D14BB6-B5A6-488F-97C2-AC94C50B6B3F}" srcId="{B110A92A-9FA5-4041-A9E6-6C204EFA560F}" destId="{750A21C2-35A1-442F-AEA4-19FDF89B08BF}" srcOrd="2" destOrd="0" parTransId="{F3B10A49-CDBF-4B7C-8349-3850EB3E7CEB}" sibTransId="{9DD76C24-809D-4A2C-BB1B-26D2C90B3A0F}"/>
    <dgm:cxn modelId="{F9E09316-8DF4-49AB-8683-BEFD0ED1835B}" type="presOf" srcId="{466A8DD3-79C0-41C5-B815-04D0C8142514}" destId="{CB062921-402B-4D6C-9887-A59E46C64489}" srcOrd="0" destOrd="1" presId="urn:microsoft.com/office/officeart/2005/8/layout/vList2"/>
    <dgm:cxn modelId="{CA941E6C-8FBE-4290-8374-0010AB1DAC33}" srcId="{750A21C2-35A1-442F-AEA4-19FDF89B08BF}" destId="{239BE406-5211-464C-A4B4-27FFD90B3614}" srcOrd="0" destOrd="0" parTransId="{9BD3142F-8460-42AA-80A1-79810229121E}" sibTransId="{1AB182AB-5893-4771-BF12-BB7EB5151735}"/>
    <dgm:cxn modelId="{23F0E60A-AB15-4D5E-B19A-FA038B9285C3}" srcId="{750A21C2-35A1-442F-AEA4-19FDF89B08BF}" destId="{52D8E76C-6F43-4436-A4DD-A46B373CC414}" srcOrd="2" destOrd="0" parTransId="{244E18E3-5663-4ED1-B3A1-E091A3D14A3D}" sibTransId="{C13552C1-D3E5-46E6-8130-22D60EC680BB}"/>
    <dgm:cxn modelId="{F773BE15-1BC2-4FF7-A321-BA55B115FB5C}" type="presOf" srcId="{5D851B0D-ED15-492F-B9AB-0DA45DCF93B0}" destId="{FA255393-79C8-461C-B37B-9BBBE1A04115}" srcOrd="0" destOrd="1" presId="urn:microsoft.com/office/officeart/2005/8/layout/vList2"/>
    <dgm:cxn modelId="{751ECDFE-2185-4870-84C5-17EAA96D85F4}" srcId="{E52322F6-76C2-4389-83B4-E367CF28E47C}" destId="{721C2057-D31C-4953-A03B-87780D0DC76A}" srcOrd="0" destOrd="0" parTransId="{6223AA02-EF42-4BDE-BEAF-7E52DE0F400A}" sibTransId="{281AAC69-8023-4FFF-B19E-21765EF914D0}"/>
    <dgm:cxn modelId="{6814A9F7-4D8B-4F84-A74B-E4F10CBFD061}" srcId="{D2C4674F-363E-4689-9BD5-E31AEE11AAB7}" destId="{2364967E-A36D-4559-B598-7AABB2B12C8C}" srcOrd="1" destOrd="0" parTransId="{26D5ABA4-3B03-49EE-9E09-885D32A22FA1}" sibTransId="{45CBFE17-9861-4257-992F-0877C79F1B4C}"/>
    <dgm:cxn modelId="{2CA18EB5-3719-4E49-9F26-155730095C9B}" type="presOf" srcId="{17DA7502-C014-4306-BC18-1CB618EFF85C}" destId="{037D10E5-1A52-4F34-819F-F06ED86BA1AB}" srcOrd="0" destOrd="0" presId="urn:microsoft.com/office/officeart/2005/8/layout/vList2"/>
    <dgm:cxn modelId="{CDBD27A3-BB62-4337-A6D2-00F226BEC62F}" srcId="{17DA7502-C014-4306-BC18-1CB618EFF85C}" destId="{45C5F20B-A3B7-498B-8CAF-80AC1A786D96}" srcOrd="0" destOrd="0" parTransId="{3FD463B8-306F-49AA-8F67-7D9FA5650B7C}" sibTransId="{4B9CCDFD-217F-442D-A0C9-DE61F4CF65C3}"/>
    <dgm:cxn modelId="{B88BA265-A6A3-4296-8FAD-99415A95A131}" type="presOf" srcId="{721C2057-D31C-4953-A03B-87780D0DC76A}" destId="{CB062921-402B-4D6C-9887-A59E46C64489}" srcOrd="0" destOrd="0" presId="urn:microsoft.com/office/officeart/2005/8/layout/vList2"/>
    <dgm:cxn modelId="{A06C349D-FB70-4947-8564-984AAFC338D2}" srcId="{D2C4674F-363E-4689-9BD5-E31AEE11AAB7}" destId="{ED8D3895-7587-4C9F-B60D-BC47B5D65762}" srcOrd="2" destOrd="0" parTransId="{9D9316B9-DCC8-43B8-A572-ABEA35D653D8}" sibTransId="{0BE4CFB5-79DE-45EE-AB97-A66A45DC9DF1}"/>
    <dgm:cxn modelId="{04F600E9-8B50-4E46-8214-94E493DD1985}" srcId="{17DA7502-C014-4306-BC18-1CB618EFF85C}" destId="{75132B9E-E24F-460C-9C2A-D81BCEC7608F}" srcOrd="1" destOrd="0" parTransId="{4CDB978B-500C-4731-B9A1-D805B0F60390}" sibTransId="{9530FF8B-A6F5-417E-861E-98AF070EA66B}"/>
    <dgm:cxn modelId="{18C83048-1919-40B8-A3F4-B056040F2CC4}" type="presOf" srcId="{ED8D3895-7587-4C9F-B60D-BC47B5D65762}" destId="{34E2FCEF-0D23-47AD-A5E5-31322EB7E277}" srcOrd="0" destOrd="2" presId="urn:microsoft.com/office/officeart/2005/8/layout/vList2"/>
    <dgm:cxn modelId="{BE4109E5-E096-49ED-BB30-2D3A74624098}" srcId="{E52322F6-76C2-4389-83B4-E367CF28E47C}" destId="{466A8DD3-79C0-41C5-B815-04D0C8142514}" srcOrd="1" destOrd="0" parTransId="{1916E72B-D51C-4B49-9E4D-6B0DACA356B2}" sibTransId="{8DF0A21A-D3CE-4706-A92D-B370AB268A80}"/>
    <dgm:cxn modelId="{4BDCFAF6-8B12-470B-8202-437E229DA81F}" srcId="{B110A92A-9FA5-4041-A9E6-6C204EFA560F}" destId="{17DA7502-C014-4306-BC18-1CB618EFF85C}" srcOrd="1" destOrd="0" parTransId="{20742DE2-3068-4102-B15F-C8A2A77F52BC}" sibTransId="{41655C24-B27D-4082-92B8-9DC34CF67CE8}"/>
    <dgm:cxn modelId="{92517346-E786-4B78-8911-749DE66419F4}" type="presOf" srcId="{2364967E-A36D-4559-B598-7AABB2B12C8C}" destId="{34E2FCEF-0D23-47AD-A5E5-31322EB7E277}" srcOrd="0" destOrd="1" presId="urn:microsoft.com/office/officeart/2005/8/layout/vList2"/>
    <dgm:cxn modelId="{DABA924E-84D7-4076-9F06-16278E4B9030}" srcId="{D2C4674F-363E-4689-9BD5-E31AEE11AAB7}" destId="{0F9C0099-158C-46A5-A261-363073EACF22}" srcOrd="0" destOrd="0" parTransId="{25B93C1E-89C5-4FDF-B2A9-C4E7673B4054}" sibTransId="{A074B8F1-FE68-4603-B917-6CD419CA5D5A}"/>
    <dgm:cxn modelId="{2D6A3BD8-03B8-4C43-B024-E44E2560C42C}" type="presOf" srcId="{B110A92A-9FA5-4041-A9E6-6C204EFA560F}" destId="{5F7B6F78-F6F0-4D3E-B010-AC447B5F5170}" srcOrd="0" destOrd="0" presId="urn:microsoft.com/office/officeart/2005/8/layout/vList2"/>
    <dgm:cxn modelId="{E238B9B5-0283-472F-A901-16D6A3EDA04A}" type="presOf" srcId="{75132B9E-E24F-460C-9C2A-D81BCEC7608F}" destId="{803DA031-508E-4EDB-9F1A-E03D38E883C5}" srcOrd="0" destOrd="1" presId="urn:microsoft.com/office/officeart/2005/8/layout/vList2"/>
    <dgm:cxn modelId="{C42C247A-1BC9-4F8E-950C-FD0DFC14B1BD}" type="presOf" srcId="{0F9C0099-158C-46A5-A261-363073EACF22}" destId="{34E2FCEF-0D23-47AD-A5E5-31322EB7E277}" srcOrd="0" destOrd="0" presId="urn:microsoft.com/office/officeart/2005/8/layout/vList2"/>
    <dgm:cxn modelId="{0365A7A3-1D7A-4F0B-87D5-86420297A291}" type="presOf" srcId="{239BE406-5211-464C-A4B4-27FFD90B3614}" destId="{FA255393-79C8-461C-B37B-9BBBE1A04115}" srcOrd="0" destOrd="0" presId="urn:microsoft.com/office/officeart/2005/8/layout/vList2"/>
    <dgm:cxn modelId="{2C38B868-6290-4BB0-973C-0E8C2F901E7E}" type="presOf" srcId="{750A21C2-35A1-442F-AEA4-19FDF89B08BF}" destId="{D537E611-746E-4A4B-A0DC-173C17792840}" srcOrd="0" destOrd="0" presId="urn:microsoft.com/office/officeart/2005/8/layout/vList2"/>
    <dgm:cxn modelId="{3647C165-9DB7-46F0-84A8-59D6BD3B29B0}" srcId="{750A21C2-35A1-442F-AEA4-19FDF89B08BF}" destId="{5D851B0D-ED15-492F-B9AB-0DA45DCF93B0}" srcOrd="1" destOrd="0" parTransId="{554F510E-ED4F-4E97-9AA6-FF556DD029F0}" sibTransId="{2F06B843-B734-48BD-8AA1-DC76C50F7DC6}"/>
    <dgm:cxn modelId="{CF1E49DA-B7DB-412E-AE2D-1AD75F38DBA0}" type="presOf" srcId="{45C5F20B-A3B7-498B-8CAF-80AC1A786D96}" destId="{803DA031-508E-4EDB-9F1A-E03D38E883C5}" srcOrd="0" destOrd="0" presId="urn:microsoft.com/office/officeart/2005/8/layout/vList2"/>
    <dgm:cxn modelId="{45BB32F9-26D1-43AD-8880-2C3ADDEEC09D}" type="presParOf" srcId="{5F7B6F78-F6F0-4D3E-B010-AC447B5F5170}" destId="{5AB93007-D1CB-4F8D-9A7D-9D023EF598AD}" srcOrd="0" destOrd="0" presId="urn:microsoft.com/office/officeart/2005/8/layout/vList2"/>
    <dgm:cxn modelId="{FB9F29A4-41AB-4CE5-AE3C-9CB629B232F7}" type="presParOf" srcId="{5F7B6F78-F6F0-4D3E-B010-AC447B5F5170}" destId="{34E2FCEF-0D23-47AD-A5E5-31322EB7E277}" srcOrd="1" destOrd="0" presId="urn:microsoft.com/office/officeart/2005/8/layout/vList2"/>
    <dgm:cxn modelId="{917ADBBA-FACA-4B20-AC7C-4B9615CA9446}" type="presParOf" srcId="{5F7B6F78-F6F0-4D3E-B010-AC447B5F5170}" destId="{037D10E5-1A52-4F34-819F-F06ED86BA1AB}" srcOrd="2" destOrd="0" presId="urn:microsoft.com/office/officeart/2005/8/layout/vList2"/>
    <dgm:cxn modelId="{4C6DE692-7419-4F52-811B-8E2D90025BAF}" type="presParOf" srcId="{5F7B6F78-F6F0-4D3E-B010-AC447B5F5170}" destId="{803DA031-508E-4EDB-9F1A-E03D38E883C5}" srcOrd="3" destOrd="0" presId="urn:microsoft.com/office/officeart/2005/8/layout/vList2"/>
    <dgm:cxn modelId="{D658E2CC-7918-4208-BC45-7A98AEEA6754}" type="presParOf" srcId="{5F7B6F78-F6F0-4D3E-B010-AC447B5F5170}" destId="{D537E611-746E-4A4B-A0DC-173C17792840}" srcOrd="4" destOrd="0" presId="urn:microsoft.com/office/officeart/2005/8/layout/vList2"/>
    <dgm:cxn modelId="{86F10ED7-6451-4FE9-9D41-27E07932E3B2}" type="presParOf" srcId="{5F7B6F78-F6F0-4D3E-B010-AC447B5F5170}" destId="{FA255393-79C8-461C-B37B-9BBBE1A04115}" srcOrd="5" destOrd="0" presId="urn:microsoft.com/office/officeart/2005/8/layout/vList2"/>
    <dgm:cxn modelId="{4F1D81B3-A65C-4439-BEB6-DAA30D401380}" type="presParOf" srcId="{5F7B6F78-F6F0-4D3E-B010-AC447B5F5170}" destId="{E9A694C4-DBA0-4A25-8214-980E0A8C2E06}" srcOrd="6" destOrd="0" presId="urn:microsoft.com/office/officeart/2005/8/layout/vList2"/>
    <dgm:cxn modelId="{3F50D690-84AE-4454-B9DE-2CA023C66FE4}" type="presParOf" srcId="{5F7B6F78-F6F0-4D3E-B010-AC447B5F5170}" destId="{CB062921-402B-4D6C-9887-A59E46C64489}"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1A0D1E-5616-4A93-A558-6DE474056F7D}" type="doc">
      <dgm:prSet loTypeId="urn:microsoft.com/office/officeart/2009/3/layout/StepUpProcess" loCatId="process" qsTypeId="urn:microsoft.com/office/officeart/2005/8/quickstyle/simple2" qsCatId="simple" csTypeId="urn:microsoft.com/office/officeart/2005/8/colors/colorful5" csCatId="colorful" phldr="1"/>
      <dgm:spPr/>
    </dgm:pt>
    <dgm:pt modelId="{6DD771F1-23FB-4E9E-B075-EC731822E90C}">
      <dgm:prSet phldrT="[Texte]" custT="1"/>
      <dgm:spPr/>
      <dgm:t>
        <a:bodyPr/>
        <a:lstStyle/>
        <a:p>
          <a:r>
            <a:rPr lang="fr-FR" sz="2000" dirty="0"/>
            <a:t>1. Global </a:t>
          </a:r>
          <a:r>
            <a:rPr lang="fr-FR" sz="2000" dirty="0" err="1"/>
            <a:t>baseline</a:t>
          </a:r>
          <a:endParaRPr lang="fr-FR" sz="2000" dirty="0"/>
        </a:p>
        <a:p>
          <a:r>
            <a:rPr lang="fr-FR" sz="2000" dirty="0"/>
            <a:t>2015-2018</a:t>
          </a:r>
        </a:p>
      </dgm:t>
    </dgm:pt>
    <dgm:pt modelId="{4B979467-D01B-49F7-9608-433048291047}" type="parTrans" cxnId="{CD8690BB-370A-4CE4-8187-FC4F8C288EB1}">
      <dgm:prSet/>
      <dgm:spPr/>
      <dgm:t>
        <a:bodyPr/>
        <a:lstStyle/>
        <a:p>
          <a:endParaRPr lang="fr-FR">
            <a:solidFill>
              <a:schemeClr val="tx1"/>
            </a:solidFill>
          </a:endParaRPr>
        </a:p>
      </dgm:t>
    </dgm:pt>
    <dgm:pt modelId="{14166EC1-2FE1-4796-8A08-4A99CE04E3D4}" type="sibTrans" cxnId="{CD8690BB-370A-4CE4-8187-FC4F8C288EB1}">
      <dgm:prSet/>
      <dgm:spPr/>
      <dgm:t>
        <a:bodyPr/>
        <a:lstStyle/>
        <a:p>
          <a:endParaRPr lang="fr-FR">
            <a:solidFill>
              <a:schemeClr val="tx1"/>
            </a:solidFill>
          </a:endParaRPr>
        </a:p>
      </dgm:t>
    </dgm:pt>
    <dgm:pt modelId="{55F77D45-887F-445C-B0A6-0DBF23239A6D}">
      <dgm:prSet phldrT="[Texte]" custT="1"/>
      <dgm:spPr/>
      <dgm:t>
        <a:bodyPr/>
        <a:lstStyle/>
        <a:p>
          <a:r>
            <a:rPr lang="fr-FR" sz="2000" dirty="0"/>
            <a:t>2. </a:t>
          </a:r>
          <a:r>
            <a:rPr lang="fr-FR" sz="2000" strike="noStrike" baseline="0" dirty="0" err="1"/>
            <a:t>Build</a:t>
          </a:r>
          <a:r>
            <a:rPr lang="fr-FR" sz="2000" strike="noStrike" baseline="0" dirty="0"/>
            <a:t> national </a:t>
          </a:r>
          <a:r>
            <a:rPr lang="fr-FR" sz="2000" strike="noStrike" baseline="0" dirty="0" err="1"/>
            <a:t>ownership</a:t>
          </a:r>
          <a:endParaRPr lang="fr-FR" sz="2000" strike="noStrike" baseline="0" dirty="0"/>
        </a:p>
        <a:p>
          <a:r>
            <a:rPr lang="fr-FR" sz="2000" dirty="0"/>
            <a:t>2019-2022</a:t>
          </a:r>
        </a:p>
      </dgm:t>
    </dgm:pt>
    <dgm:pt modelId="{FC508212-F614-4E6C-9DF2-5B768F4EAE54}" type="parTrans" cxnId="{4A657A93-D71F-4E95-956A-342B3E7035E8}">
      <dgm:prSet/>
      <dgm:spPr/>
      <dgm:t>
        <a:bodyPr/>
        <a:lstStyle/>
        <a:p>
          <a:endParaRPr lang="fr-FR">
            <a:solidFill>
              <a:schemeClr val="tx1"/>
            </a:solidFill>
          </a:endParaRPr>
        </a:p>
      </dgm:t>
    </dgm:pt>
    <dgm:pt modelId="{3671EB95-AC37-4FD7-A830-54D8E6BD1872}" type="sibTrans" cxnId="{4A657A93-D71F-4E95-956A-342B3E7035E8}">
      <dgm:prSet/>
      <dgm:spPr/>
      <dgm:t>
        <a:bodyPr/>
        <a:lstStyle/>
        <a:p>
          <a:endParaRPr lang="fr-FR">
            <a:solidFill>
              <a:schemeClr val="tx1"/>
            </a:solidFill>
          </a:endParaRPr>
        </a:p>
      </dgm:t>
    </dgm:pt>
    <dgm:pt modelId="{6B8645E9-7B6C-4A2F-9A89-7739A66F5E71}">
      <dgm:prSet phldrT="[Texte]" custT="1"/>
      <dgm:spPr/>
      <dgm:t>
        <a:bodyPr/>
        <a:lstStyle/>
        <a:p>
          <a:r>
            <a:rPr lang="fr-FR" sz="2000" dirty="0"/>
            <a:t>3. </a:t>
          </a:r>
          <a:r>
            <a:rPr lang="fr-FR" sz="2000" dirty="0" err="1"/>
            <a:t>Integrate</a:t>
          </a:r>
          <a:r>
            <a:rPr lang="fr-FR" sz="2000" dirty="0"/>
            <a:t> and </a:t>
          </a:r>
          <a:r>
            <a:rPr lang="fr-FR" sz="2000" dirty="0" err="1"/>
            <a:t>mainstream</a:t>
          </a:r>
          <a:endParaRPr lang="fr-FR" sz="2000" dirty="0"/>
        </a:p>
        <a:p>
          <a:r>
            <a:rPr lang="fr-FR" sz="2000" dirty="0"/>
            <a:t>2023-2026</a:t>
          </a:r>
        </a:p>
      </dgm:t>
    </dgm:pt>
    <dgm:pt modelId="{974B944E-39A2-4645-88C7-9A8368C40607}" type="parTrans" cxnId="{063D0A18-9A9F-4057-82F1-CE38A62E7454}">
      <dgm:prSet/>
      <dgm:spPr/>
      <dgm:t>
        <a:bodyPr/>
        <a:lstStyle/>
        <a:p>
          <a:endParaRPr lang="fr-FR">
            <a:solidFill>
              <a:schemeClr val="tx1"/>
            </a:solidFill>
          </a:endParaRPr>
        </a:p>
      </dgm:t>
    </dgm:pt>
    <dgm:pt modelId="{9E4D7835-18D7-45A6-BF22-88F473C6A3FD}" type="sibTrans" cxnId="{063D0A18-9A9F-4057-82F1-CE38A62E7454}">
      <dgm:prSet/>
      <dgm:spPr>
        <a:scene3d>
          <a:camera prst="orthographicFront">
            <a:rot lat="2400000" lon="0" rev="0"/>
          </a:camera>
          <a:lightRig rig="threePt" dir="t"/>
        </a:scene3d>
      </dgm:spPr>
      <dgm:t>
        <a:bodyPr/>
        <a:lstStyle/>
        <a:p>
          <a:endParaRPr lang="fr-FR">
            <a:solidFill>
              <a:schemeClr val="tx1"/>
            </a:solidFill>
          </a:endParaRPr>
        </a:p>
      </dgm:t>
    </dgm:pt>
    <dgm:pt modelId="{42A72CBF-CC73-4F7C-983A-CF30F3749252}">
      <dgm:prSet phldrT="[Texte]"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000" dirty="0"/>
            <a:t>4. </a:t>
          </a:r>
          <a:r>
            <a:rPr lang="fr-FR" sz="2000" dirty="0" err="1"/>
            <a:t>Consolidate</a:t>
          </a:r>
          <a:r>
            <a:rPr lang="fr-FR" sz="2000" dirty="0"/>
            <a:t> and </a:t>
          </a:r>
          <a:r>
            <a:rPr lang="fr-FR" sz="2000" dirty="0" err="1"/>
            <a:t>sustain</a:t>
          </a:r>
          <a:endParaRPr lang="fr-FR" sz="2000" dirty="0"/>
        </a:p>
        <a:p>
          <a:pPr lvl="0" defTabSz="711200">
            <a:lnSpc>
              <a:spcPct val="90000"/>
            </a:lnSpc>
            <a:spcBef>
              <a:spcPct val="0"/>
            </a:spcBef>
            <a:spcAft>
              <a:spcPct val="35000"/>
            </a:spcAft>
          </a:pPr>
          <a:r>
            <a:rPr lang="fr-FR" sz="2000" dirty="0"/>
            <a:t>2027-2030</a:t>
          </a:r>
        </a:p>
      </dgm:t>
    </dgm:pt>
    <dgm:pt modelId="{140AB705-E704-47EA-8A84-53C9C995485C}" type="parTrans" cxnId="{FF2A5BF4-3715-43F7-BBCA-94770E57BC5C}">
      <dgm:prSet/>
      <dgm:spPr/>
      <dgm:t>
        <a:bodyPr/>
        <a:lstStyle/>
        <a:p>
          <a:endParaRPr lang="fr-FR">
            <a:solidFill>
              <a:schemeClr val="tx1"/>
            </a:solidFill>
          </a:endParaRPr>
        </a:p>
      </dgm:t>
    </dgm:pt>
    <dgm:pt modelId="{6815DC07-EE3A-4603-BBEC-C41F63AC2CEB}" type="sibTrans" cxnId="{FF2A5BF4-3715-43F7-BBCA-94770E57BC5C}">
      <dgm:prSet/>
      <dgm:spPr/>
      <dgm:t>
        <a:bodyPr/>
        <a:lstStyle/>
        <a:p>
          <a:endParaRPr lang="fr-FR">
            <a:solidFill>
              <a:schemeClr val="tx1"/>
            </a:solidFill>
          </a:endParaRPr>
        </a:p>
      </dgm:t>
    </dgm:pt>
    <dgm:pt modelId="{8B4D0B3F-D084-496A-83CC-A29DAA6475A1}" type="pres">
      <dgm:prSet presAssocID="{1A1A0D1E-5616-4A93-A558-6DE474056F7D}" presName="rootnode" presStyleCnt="0">
        <dgm:presLayoutVars>
          <dgm:chMax/>
          <dgm:chPref/>
          <dgm:dir/>
          <dgm:animLvl val="lvl"/>
        </dgm:presLayoutVars>
      </dgm:prSet>
      <dgm:spPr/>
    </dgm:pt>
    <dgm:pt modelId="{BC344C90-271C-4F7F-A0B2-76CAEA1C4C0F}" type="pres">
      <dgm:prSet presAssocID="{6DD771F1-23FB-4E9E-B075-EC731822E90C}" presName="composite" presStyleCnt="0"/>
      <dgm:spPr/>
    </dgm:pt>
    <dgm:pt modelId="{BB14BABC-467B-4205-94B8-F514C4AB9235}" type="pres">
      <dgm:prSet presAssocID="{6DD771F1-23FB-4E9E-B075-EC731822E90C}" presName="LShape" presStyleLbl="alignNode1" presStyleIdx="0" presStyleCnt="7"/>
      <dgm:spPr>
        <a:solidFill>
          <a:srgbClr val="C00000"/>
        </a:solidFill>
        <a:ln>
          <a:noFill/>
        </a:ln>
      </dgm:spPr>
    </dgm:pt>
    <dgm:pt modelId="{5E890730-331E-463A-9757-2C3B33F3F454}" type="pres">
      <dgm:prSet presAssocID="{6DD771F1-23FB-4E9E-B075-EC731822E90C}" presName="ParentText" presStyleLbl="revTx" presStyleIdx="0" presStyleCnt="4">
        <dgm:presLayoutVars>
          <dgm:chMax val="0"/>
          <dgm:chPref val="0"/>
          <dgm:bulletEnabled val="1"/>
        </dgm:presLayoutVars>
      </dgm:prSet>
      <dgm:spPr/>
      <dgm:t>
        <a:bodyPr/>
        <a:lstStyle/>
        <a:p>
          <a:endParaRPr lang="en-GB"/>
        </a:p>
      </dgm:t>
    </dgm:pt>
    <dgm:pt modelId="{C7B98BD7-30E2-4190-969E-2995C06F200D}" type="pres">
      <dgm:prSet presAssocID="{6DD771F1-23FB-4E9E-B075-EC731822E90C}" presName="Triangle" presStyleLbl="alignNode1" presStyleIdx="1" presStyleCnt="7"/>
      <dgm:spPr>
        <a:solidFill>
          <a:srgbClr val="F99D26"/>
        </a:solidFill>
        <a:ln>
          <a:noFill/>
        </a:ln>
      </dgm:spPr>
    </dgm:pt>
    <dgm:pt modelId="{3E3F37C5-23EE-49AB-9CC3-A928EFAC34AE}" type="pres">
      <dgm:prSet presAssocID="{14166EC1-2FE1-4796-8A08-4A99CE04E3D4}" presName="sibTrans" presStyleCnt="0"/>
      <dgm:spPr/>
    </dgm:pt>
    <dgm:pt modelId="{301CA9CB-597B-41F9-A3A1-996E0CF9E36E}" type="pres">
      <dgm:prSet presAssocID="{14166EC1-2FE1-4796-8A08-4A99CE04E3D4}" presName="space" presStyleCnt="0"/>
      <dgm:spPr/>
    </dgm:pt>
    <dgm:pt modelId="{9BA5CD1C-3FEC-4BD2-8880-27F37060CA84}" type="pres">
      <dgm:prSet presAssocID="{55F77D45-887F-445C-B0A6-0DBF23239A6D}" presName="composite" presStyleCnt="0"/>
      <dgm:spPr/>
    </dgm:pt>
    <dgm:pt modelId="{B6190418-2518-4464-9ADA-5DCA357AF747}" type="pres">
      <dgm:prSet presAssocID="{55F77D45-887F-445C-B0A6-0DBF23239A6D}" presName="LShape" presStyleLbl="alignNode1" presStyleIdx="2" presStyleCnt="7" custLinFactNeighborY="0"/>
      <dgm:spPr>
        <a:solidFill>
          <a:schemeClr val="accent4"/>
        </a:solidFill>
        <a:ln>
          <a:noFill/>
        </a:ln>
      </dgm:spPr>
    </dgm:pt>
    <dgm:pt modelId="{37201FA4-88D4-440A-80BA-E32F11BE41C3}" type="pres">
      <dgm:prSet presAssocID="{55F77D45-887F-445C-B0A6-0DBF23239A6D}" presName="ParentText" presStyleLbl="revTx" presStyleIdx="1" presStyleCnt="4" custScaleX="118237" custLinFactNeighborX="7922">
        <dgm:presLayoutVars>
          <dgm:chMax val="0"/>
          <dgm:chPref val="0"/>
          <dgm:bulletEnabled val="1"/>
        </dgm:presLayoutVars>
      </dgm:prSet>
      <dgm:spPr/>
      <dgm:t>
        <a:bodyPr/>
        <a:lstStyle/>
        <a:p>
          <a:endParaRPr lang="en-GB"/>
        </a:p>
      </dgm:t>
    </dgm:pt>
    <dgm:pt modelId="{4566DB4B-0A60-4151-9D20-6A3E2F70CD37}" type="pres">
      <dgm:prSet presAssocID="{55F77D45-887F-445C-B0A6-0DBF23239A6D}" presName="Triangle" presStyleLbl="alignNode1" presStyleIdx="3" presStyleCnt="7"/>
      <dgm:spPr>
        <a:solidFill>
          <a:srgbClr val="E11484"/>
        </a:solidFill>
        <a:ln>
          <a:noFill/>
        </a:ln>
      </dgm:spPr>
    </dgm:pt>
    <dgm:pt modelId="{60BAC25F-9CE0-46AF-AA60-E5C62437356D}" type="pres">
      <dgm:prSet presAssocID="{3671EB95-AC37-4FD7-A830-54D8E6BD1872}" presName="sibTrans" presStyleCnt="0"/>
      <dgm:spPr/>
    </dgm:pt>
    <dgm:pt modelId="{B8121F4E-4E1A-4A71-9DD1-6DDE5ADDC439}" type="pres">
      <dgm:prSet presAssocID="{3671EB95-AC37-4FD7-A830-54D8E6BD1872}" presName="space" presStyleCnt="0"/>
      <dgm:spPr/>
    </dgm:pt>
    <dgm:pt modelId="{A66F72C2-309F-408F-9723-144D84E5DEF2}" type="pres">
      <dgm:prSet presAssocID="{6B8645E9-7B6C-4A2F-9A89-7739A66F5E71}" presName="composite" presStyleCnt="0"/>
      <dgm:spPr/>
    </dgm:pt>
    <dgm:pt modelId="{5F66E037-CEC5-4121-9B5F-CBDDFBE6A94C}" type="pres">
      <dgm:prSet presAssocID="{6B8645E9-7B6C-4A2F-9A89-7739A66F5E71}" presName="LShape" presStyleLbl="alignNode1" presStyleIdx="4" presStyleCnt="7"/>
      <dgm:spPr>
        <a:solidFill>
          <a:srgbClr val="E11484"/>
        </a:solidFill>
        <a:ln>
          <a:noFill/>
        </a:ln>
      </dgm:spPr>
    </dgm:pt>
    <dgm:pt modelId="{F8108A34-B5E6-48D9-97BC-AFC797A6B662}" type="pres">
      <dgm:prSet presAssocID="{6B8645E9-7B6C-4A2F-9A89-7739A66F5E71}" presName="ParentText" presStyleLbl="revTx" presStyleIdx="2" presStyleCnt="4" custScaleX="118866" custLinFactNeighborX="10896">
        <dgm:presLayoutVars>
          <dgm:chMax val="0"/>
          <dgm:chPref val="0"/>
          <dgm:bulletEnabled val="1"/>
        </dgm:presLayoutVars>
      </dgm:prSet>
      <dgm:spPr/>
      <dgm:t>
        <a:bodyPr/>
        <a:lstStyle/>
        <a:p>
          <a:endParaRPr lang="en-GB"/>
        </a:p>
      </dgm:t>
    </dgm:pt>
    <dgm:pt modelId="{99B6FE7A-253C-47DC-8F41-71A74F484649}" type="pres">
      <dgm:prSet presAssocID="{6B8645E9-7B6C-4A2F-9A89-7739A66F5E71}" presName="Triangle" presStyleLbl="alignNode1" presStyleIdx="5" presStyleCnt="7"/>
      <dgm:spPr>
        <a:solidFill>
          <a:srgbClr val="00B050"/>
        </a:solidFill>
        <a:ln>
          <a:noFill/>
        </a:ln>
      </dgm:spPr>
    </dgm:pt>
    <dgm:pt modelId="{8B58525C-84FD-4F9B-933A-C1D8A2CC48C5}" type="pres">
      <dgm:prSet presAssocID="{9E4D7835-18D7-45A6-BF22-88F473C6A3FD}" presName="sibTrans" presStyleCnt="0"/>
      <dgm:spPr/>
    </dgm:pt>
    <dgm:pt modelId="{76CA9A39-3948-4023-9B6A-482CB672D81A}" type="pres">
      <dgm:prSet presAssocID="{9E4D7835-18D7-45A6-BF22-88F473C6A3FD}" presName="space" presStyleCnt="0"/>
      <dgm:spPr/>
    </dgm:pt>
    <dgm:pt modelId="{A890579E-A316-4511-9A6C-C07DF04C0D15}" type="pres">
      <dgm:prSet presAssocID="{42A72CBF-CC73-4F7C-983A-CF30F3749252}" presName="composite" presStyleCnt="0"/>
      <dgm:spPr/>
    </dgm:pt>
    <dgm:pt modelId="{F04CEC53-97C7-44B9-B277-2996FD7FC2F1}" type="pres">
      <dgm:prSet presAssocID="{42A72CBF-CC73-4F7C-983A-CF30F3749252}" presName="LShape" presStyleLbl="alignNode1" presStyleIdx="6" presStyleCnt="7" custLinFactNeighborY="0"/>
      <dgm:spPr>
        <a:solidFill>
          <a:srgbClr val="00B050"/>
        </a:solidFill>
        <a:ln>
          <a:noFill/>
        </a:ln>
      </dgm:spPr>
    </dgm:pt>
    <dgm:pt modelId="{7C91DD3A-C50B-47D6-858F-7F8590036CAD}" type="pres">
      <dgm:prSet presAssocID="{42A72CBF-CC73-4F7C-983A-CF30F3749252}" presName="ParentText" presStyleLbl="revTx" presStyleIdx="3" presStyleCnt="4">
        <dgm:presLayoutVars>
          <dgm:chMax val="0"/>
          <dgm:chPref val="0"/>
          <dgm:bulletEnabled val="1"/>
        </dgm:presLayoutVars>
      </dgm:prSet>
      <dgm:spPr/>
      <dgm:t>
        <a:bodyPr/>
        <a:lstStyle/>
        <a:p>
          <a:endParaRPr lang="en-GB"/>
        </a:p>
      </dgm:t>
    </dgm:pt>
  </dgm:ptLst>
  <dgm:cxnLst>
    <dgm:cxn modelId="{27EC8399-D38B-494A-B469-EAAA012BDA75}" type="presOf" srcId="{6B8645E9-7B6C-4A2F-9A89-7739A66F5E71}" destId="{F8108A34-B5E6-48D9-97BC-AFC797A6B662}" srcOrd="0" destOrd="0" presId="urn:microsoft.com/office/officeart/2009/3/layout/StepUpProcess"/>
    <dgm:cxn modelId="{33DB2F14-9BC8-4790-87C2-2D0AAC425B5D}" type="presOf" srcId="{42A72CBF-CC73-4F7C-983A-CF30F3749252}" destId="{7C91DD3A-C50B-47D6-858F-7F8590036CAD}" srcOrd="0" destOrd="0" presId="urn:microsoft.com/office/officeart/2009/3/layout/StepUpProcess"/>
    <dgm:cxn modelId="{E2C3D5DD-56EA-47DC-94E6-C1DE0496604A}" type="presOf" srcId="{55F77D45-887F-445C-B0A6-0DBF23239A6D}" destId="{37201FA4-88D4-440A-80BA-E32F11BE41C3}" srcOrd="0" destOrd="0" presId="urn:microsoft.com/office/officeart/2009/3/layout/StepUpProcess"/>
    <dgm:cxn modelId="{4A657A93-D71F-4E95-956A-342B3E7035E8}" srcId="{1A1A0D1E-5616-4A93-A558-6DE474056F7D}" destId="{55F77D45-887F-445C-B0A6-0DBF23239A6D}" srcOrd="1" destOrd="0" parTransId="{FC508212-F614-4E6C-9DF2-5B768F4EAE54}" sibTransId="{3671EB95-AC37-4FD7-A830-54D8E6BD1872}"/>
    <dgm:cxn modelId="{063D0A18-9A9F-4057-82F1-CE38A62E7454}" srcId="{1A1A0D1E-5616-4A93-A558-6DE474056F7D}" destId="{6B8645E9-7B6C-4A2F-9A89-7739A66F5E71}" srcOrd="2" destOrd="0" parTransId="{974B944E-39A2-4645-88C7-9A8368C40607}" sibTransId="{9E4D7835-18D7-45A6-BF22-88F473C6A3FD}"/>
    <dgm:cxn modelId="{8C1EC025-7F44-4465-8ECE-1A1559018BB4}" type="presOf" srcId="{6DD771F1-23FB-4E9E-B075-EC731822E90C}" destId="{5E890730-331E-463A-9757-2C3B33F3F454}" srcOrd="0" destOrd="0" presId="urn:microsoft.com/office/officeart/2009/3/layout/StepUpProcess"/>
    <dgm:cxn modelId="{9D7B08FC-2A51-45AB-8CD0-A25D1F9F52AE}" type="presOf" srcId="{1A1A0D1E-5616-4A93-A558-6DE474056F7D}" destId="{8B4D0B3F-D084-496A-83CC-A29DAA6475A1}" srcOrd="0" destOrd="0" presId="urn:microsoft.com/office/officeart/2009/3/layout/StepUpProcess"/>
    <dgm:cxn modelId="{FF2A5BF4-3715-43F7-BBCA-94770E57BC5C}" srcId="{1A1A0D1E-5616-4A93-A558-6DE474056F7D}" destId="{42A72CBF-CC73-4F7C-983A-CF30F3749252}" srcOrd="3" destOrd="0" parTransId="{140AB705-E704-47EA-8A84-53C9C995485C}" sibTransId="{6815DC07-EE3A-4603-BBEC-C41F63AC2CEB}"/>
    <dgm:cxn modelId="{CD8690BB-370A-4CE4-8187-FC4F8C288EB1}" srcId="{1A1A0D1E-5616-4A93-A558-6DE474056F7D}" destId="{6DD771F1-23FB-4E9E-B075-EC731822E90C}" srcOrd="0" destOrd="0" parTransId="{4B979467-D01B-49F7-9608-433048291047}" sibTransId="{14166EC1-2FE1-4796-8A08-4A99CE04E3D4}"/>
    <dgm:cxn modelId="{2FF6108B-0D41-4B3A-965F-69650DA9F6BE}" type="presParOf" srcId="{8B4D0B3F-D084-496A-83CC-A29DAA6475A1}" destId="{BC344C90-271C-4F7F-A0B2-76CAEA1C4C0F}" srcOrd="0" destOrd="0" presId="urn:microsoft.com/office/officeart/2009/3/layout/StepUpProcess"/>
    <dgm:cxn modelId="{735A27EF-2796-4E31-8700-1472EAB9ED3F}" type="presParOf" srcId="{BC344C90-271C-4F7F-A0B2-76CAEA1C4C0F}" destId="{BB14BABC-467B-4205-94B8-F514C4AB9235}" srcOrd="0" destOrd="0" presId="urn:microsoft.com/office/officeart/2009/3/layout/StepUpProcess"/>
    <dgm:cxn modelId="{670D0CF7-A3E0-4765-9C62-2C4D77B2639F}" type="presParOf" srcId="{BC344C90-271C-4F7F-A0B2-76CAEA1C4C0F}" destId="{5E890730-331E-463A-9757-2C3B33F3F454}" srcOrd="1" destOrd="0" presId="urn:microsoft.com/office/officeart/2009/3/layout/StepUpProcess"/>
    <dgm:cxn modelId="{CC00A2E1-A3C7-44D2-A05A-CAE21C2F6CB0}" type="presParOf" srcId="{BC344C90-271C-4F7F-A0B2-76CAEA1C4C0F}" destId="{C7B98BD7-30E2-4190-969E-2995C06F200D}" srcOrd="2" destOrd="0" presId="urn:microsoft.com/office/officeart/2009/3/layout/StepUpProcess"/>
    <dgm:cxn modelId="{7B8D5CB4-1A31-4D4E-A6A8-FE4D2E60AAD8}" type="presParOf" srcId="{8B4D0B3F-D084-496A-83CC-A29DAA6475A1}" destId="{3E3F37C5-23EE-49AB-9CC3-A928EFAC34AE}" srcOrd="1" destOrd="0" presId="urn:microsoft.com/office/officeart/2009/3/layout/StepUpProcess"/>
    <dgm:cxn modelId="{BF8A7DD8-E42C-4B65-BA39-375BD26B3A25}" type="presParOf" srcId="{3E3F37C5-23EE-49AB-9CC3-A928EFAC34AE}" destId="{301CA9CB-597B-41F9-A3A1-996E0CF9E36E}" srcOrd="0" destOrd="0" presId="urn:microsoft.com/office/officeart/2009/3/layout/StepUpProcess"/>
    <dgm:cxn modelId="{68C37796-DA82-4FE3-B537-848113011FE7}" type="presParOf" srcId="{8B4D0B3F-D084-496A-83CC-A29DAA6475A1}" destId="{9BA5CD1C-3FEC-4BD2-8880-27F37060CA84}" srcOrd="2" destOrd="0" presId="urn:microsoft.com/office/officeart/2009/3/layout/StepUpProcess"/>
    <dgm:cxn modelId="{0C81B31D-B5AA-449D-B437-776C4575EB6A}" type="presParOf" srcId="{9BA5CD1C-3FEC-4BD2-8880-27F37060CA84}" destId="{B6190418-2518-4464-9ADA-5DCA357AF747}" srcOrd="0" destOrd="0" presId="urn:microsoft.com/office/officeart/2009/3/layout/StepUpProcess"/>
    <dgm:cxn modelId="{1006E755-88A9-4592-A6C3-5B327A1F35F5}" type="presParOf" srcId="{9BA5CD1C-3FEC-4BD2-8880-27F37060CA84}" destId="{37201FA4-88D4-440A-80BA-E32F11BE41C3}" srcOrd="1" destOrd="0" presId="urn:microsoft.com/office/officeart/2009/3/layout/StepUpProcess"/>
    <dgm:cxn modelId="{E431595D-4BC1-4DD3-9EE1-570859BDED71}" type="presParOf" srcId="{9BA5CD1C-3FEC-4BD2-8880-27F37060CA84}" destId="{4566DB4B-0A60-4151-9D20-6A3E2F70CD37}" srcOrd="2" destOrd="0" presId="urn:microsoft.com/office/officeart/2009/3/layout/StepUpProcess"/>
    <dgm:cxn modelId="{17931879-4D05-47BF-9DE5-6637A4B5EE5B}" type="presParOf" srcId="{8B4D0B3F-D084-496A-83CC-A29DAA6475A1}" destId="{60BAC25F-9CE0-46AF-AA60-E5C62437356D}" srcOrd="3" destOrd="0" presId="urn:microsoft.com/office/officeart/2009/3/layout/StepUpProcess"/>
    <dgm:cxn modelId="{BA9E6ABD-73AA-4F85-A905-1F2AD258259F}" type="presParOf" srcId="{60BAC25F-9CE0-46AF-AA60-E5C62437356D}" destId="{B8121F4E-4E1A-4A71-9DD1-6DDE5ADDC439}" srcOrd="0" destOrd="0" presId="urn:microsoft.com/office/officeart/2009/3/layout/StepUpProcess"/>
    <dgm:cxn modelId="{ACBB348B-DFA8-4F91-8FA3-41DB9B6E2183}" type="presParOf" srcId="{8B4D0B3F-D084-496A-83CC-A29DAA6475A1}" destId="{A66F72C2-309F-408F-9723-144D84E5DEF2}" srcOrd="4" destOrd="0" presId="urn:microsoft.com/office/officeart/2009/3/layout/StepUpProcess"/>
    <dgm:cxn modelId="{0D8878A3-2FA3-49A5-AD27-6AF83F3B6678}" type="presParOf" srcId="{A66F72C2-309F-408F-9723-144D84E5DEF2}" destId="{5F66E037-CEC5-4121-9B5F-CBDDFBE6A94C}" srcOrd="0" destOrd="0" presId="urn:microsoft.com/office/officeart/2009/3/layout/StepUpProcess"/>
    <dgm:cxn modelId="{2CE7B77B-28E2-4AC8-85BA-03E5213C5B3D}" type="presParOf" srcId="{A66F72C2-309F-408F-9723-144D84E5DEF2}" destId="{F8108A34-B5E6-48D9-97BC-AFC797A6B662}" srcOrd="1" destOrd="0" presId="urn:microsoft.com/office/officeart/2009/3/layout/StepUpProcess"/>
    <dgm:cxn modelId="{A7E09DDB-BC3D-451E-A4D4-7CE2B390E18C}" type="presParOf" srcId="{A66F72C2-309F-408F-9723-144D84E5DEF2}" destId="{99B6FE7A-253C-47DC-8F41-71A74F484649}" srcOrd="2" destOrd="0" presId="urn:microsoft.com/office/officeart/2009/3/layout/StepUpProcess"/>
    <dgm:cxn modelId="{ED3F4C3C-1AB0-4855-9C94-C6B31349232D}" type="presParOf" srcId="{8B4D0B3F-D084-496A-83CC-A29DAA6475A1}" destId="{8B58525C-84FD-4F9B-933A-C1D8A2CC48C5}" srcOrd="5" destOrd="0" presId="urn:microsoft.com/office/officeart/2009/3/layout/StepUpProcess"/>
    <dgm:cxn modelId="{D3E5F870-FA60-4302-A6ED-AD840F02787E}" type="presParOf" srcId="{8B58525C-84FD-4F9B-933A-C1D8A2CC48C5}" destId="{76CA9A39-3948-4023-9B6A-482CB672D81A}" srcOrd="0" destOrd="0" presId="urn:microsoft.com/office/officeart/2009/3/layout/StepUpProcess"/>
    <dgm:cxn modelId="{D1403DAC-1FD4-43B2-A9AC-7E3A9EE5ECB7}" type="presParOf" srcId="{8B4D0B3F-D084-496A-83CC-A29DAA6475A1}" destId="{A890579E-A316-4511-9A6C-C07DF04C0D15}" srcOrd="6" destOrd="0" presId="urn:microsoft.com/office/officeart/2009/3/layout/StepUpProcess"/>
    <dgm:cxn modelId="{77471EE8-6F26-467C-B000-B57C1C87A8B0}" type="presParOf" srcId="{A890579E-A316-4511-9A6C-C07DF04C0D15}" destId="{F04CEC53-97C7-44B9-B277-2996FD7FC2F1}" srcOrd="0" destOrd="0" presId="urn:microsoft.com/office/officeart/2009/3/layout/StepUpProcess"/>
    <dgm:cxn modelId="{E91ED828-2916-453F-90CC-5A2593B43BD7}" type="presParOf" srcId="{A890579E-A316-4511-9A6C-C07DF04C0D15}" destId="{7C91DD3A-C50B-47D6-858F-7F8590036CA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CDFBC5-91D5-46BF-B7A7-B520F5311B5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05E6D3DF-8AF4-4C3E-9DB1-5B9C733CC6A3}">
      <dgm:prSet phldrT="[Text]"/>
      <dgm:spPr/>
      <dgm:t>
        <a:bodyPr/>
        <a:lstStyle/>
        <a:p>
          <a:r>
            <a:rPr lang="de-DE" dirty="0"/>
            <a:t>Capacity building</a:t>
          </a:r>
          <a:endParaRPr lang="en-GB" dirty="0"/>
        </a:p>
      </dgm:t>
    </dgm:pt>
    <dgm:pt modelId="{C1120D99-87BF-43B7-94AF-BA7E1CB982F3}" type="parTrans" cxnId="{2692D807-3955-4EC0-BD28-3C61743D347D}">
      <dgm:prSet/>
      <dgm:spPr/>
      <dgm:t>
        <a:bodyPr/>
        <a:lstStyle/>
        <a:p>
          <a:endParaRPr lang="en-GB"/>
        </a:p>
      </dgm:t>
    </dgm:pt>
    <dgm:pt modelId="{DCFB412E-69BB-47C0-A307-4CEF06A1B069}" type="sibTrans" cxnId="{2692D807-3955-4EC0-BD28-3C61743D347D}">
      <dgm:prSet/>
      <dgm:spPr/>
      <dgm:t>
        <a:bodyPr/>
        <a:lstStyle/>
        <a:p>
          <a:endParaRPr lang="en-GB"/>
        </a:p>
      </dgm:t>
    </dgm:pt>
    <dgm:pt modelId="{4F704119-73DD-41EE-86DF-608E5CBBEF49}">
      <dgm:prSet phldrT="[Text]"/>
      <dgm:spPr/>
      <dgm:t>
        <a:bodyPr/>
        <a:lstStyle/>
        <a:p>
          <a:r>
            <a:rPr lang="de-DE" dirty="0"/>
            <a:t>Global data compilation</a:t>
          </a:r>
          <a:endParaRPr lang="en-GB" dirty="0"/>
        </a:p>
      </dgm:t>
    </dgm:pt>
    <dgm:pt modelId="{86189BB5-AF0E-4EFB-90A6-78A1A6C4601A}" type="parTrans" cxnId="{3379164B-5D92-434F-A98F-47B98440403E}">
      <dgm:prSet/>
      <dgm:spPr/>
      <dgm:t>
        <a:bodyPr/>
        <a:lstStyle/>
        <a:p>
          <a:endParaRPr lang="en-GB"/>
        </a:p>
      </dgm:t>
    </dgm:pt>
    <dgm:pt modelId="{9FC5F76B-0252-4C42-8C89-1337BDAFDA13}" type="sibTrans" cxnId="{3379164B-5D92-434F-A98F-47B98440403E}">
      <dgm:prSet/>
      <dgm:spPr/>
      <dgm:t>
        <a:bodyPr/>
        <a:lstStyle/>
        <a:p>
          <a:endParaRPr lang="en-GB"/>
        </a:p>
      </dgm:t>
    </dgm:pt>
    <dgm:pt modelId="{028B53BB-DCB9-40C8-8880-71DD98635076}">
      <dgm:prSet phldrT="[Text]"/>
      <dgm:spPr/>
      <dgm:t>
        <a:bodyPr/>
        <a:lstStyle/>
        <a:p>
          <a:r>
            <a:rPr lang="de-DE" dirty="0"/>
            <a:t>Progress reporting</a:t>
          </a:r>
          <a:endParaRPr lang="en-GB" dirty="0"/>
        </a:p>
      </dgm:t>
    </dgm:pt>
    <dgm:pt modelId="{38686DB2-3C64-4BEE-BDD6-C8C20500102D}" type="parTrans" cxnId="{3A0C7156-D570-474D-A73E-B170325836A8}">
      <dgm:prSet/>
      <dgm:spPr/>
      <dgm:t>
        <a:bodyPr/>
        <a:lstStyle/>
        <a:p>
          <a:endParaRPr lang="en-GB"/>
        </a:p>
      </dgm:t>
    </dgm:pt>
    <dgm:pt modelId="{463DC425-60D3-42F9-AD7A-14A25F443DDC}" type="sibTrans" cxnId="{3A0C7156-D570-474D-A73E-B170325836A8}">
      <dgm:prSet/>
      <dgm:spPr/>
      <dgm:t>
        <a:bodyPr/>
        <a:lstStyle/>
        <a:p>
          <a:endParaRPr lang="en-GB"/>
        </a:p>
      </dgm:t>
    </dgm:pt>
    <dgm:pt modelId="{6503CCE8-D132-417C-BC9B-752B640A5367}">
      <dgm:prSet/>
      <dgm:spPr/>
      <dgm:t>
        <a:bodyPr/>
        <a:lstStyle/>
        <a:p>
          <a:r>
            <a:rPr lang="de-DE" dirty="0"/>
            <a:t>Outreach + planning</a:t>
          </a:r>
          <a:endParaRPr lang="en-GB" dirty="0"/>
        </a:p>
      </dgm:t>
    </dgm:pt>
    <dgm:pt modelId="{50A3B390-74B7-4AEB-A4DE-96A6F3DD5ACD}" type="parTrans" cxnId="{780C533E-E24C-493D-A285-C636332602C2}">
      <dgm:prSet/>
      <dgm:spPr/>
      <dgm:t>
        <a:bodyPr/>
        <a:lstStyle/>
        <a:p>
          <a:endParaRPr lang="en-GB"/>
        </a:p>
      </dgm:t>
    </dgm:pt>
    <dgm:pt modelId="{F62CB86B-073D-4678-9300-B2A078AEF1BA}" type="sibTrans" cxnId="{780C533E-E24C-493D-A285-C636332602C2}">
      <dgm:prSet/>
      <dgm:spPr/>
      <dgm:t>
        <a:bodyPr/>
        <a:lstStyle/>
        <a:p>
          <a:endParaRPr lang="en-GB"/>
        </a:p>
      </dgm:t>
    </dgm:pt>
    <dgm:pt modelId="{95468B3A-7B83-4DD5-A6C8-AD3226CADE42}" type="pres">
      <dgm:prSet presAssocID="{8FCDFBC5-91D5-46BF-B7A7-B520F5311B52}" presName="Name0" presStyleCnt="0">
        <dgm:presLayoutVars>
          <dgm:chMax val="7"/>
          <dgm:chPref val="7"/>
          <dgm:dir/>
          <dgm:animLvl val="lvl"/>
        </dgm:presLayoutVars>
      </dgm:prSet>
      <dgm:spPr/>
      <dgm:t>
        <a:bodyPr/>
        <a:lstStyle/>
        <a:p>
          <a:endParaRPr lang="en-GB"/>
        </a:p>
      </dgm:t>
    </dgm:pt>
    <dgm:pt modelId="{1826D5C1-3301-4A38-A902-210D3ECF937F}" type="pres">
      <dgm:prSet presAssocID="{05E6D3DF-8AF4-4C3E-9DB1-5B9C733CC6A3}" presName="Accent1" presStyleCnt="0"/>
      <dgm:spPr/>
    </dgm:pt>
    <dgm:pt modelId="{EF68DFED-4FFD-4561-A39D-C16C6B5BC906}" type="pres">
      <dgm:prSet presAssocID="{05E6D3DF-8AF4-4C3E-9DB1-5B9C733CC6A3}" presName="Accent" presStyleLbl="node1" presStyleIdx="0" presStyleCnt="4"/>
      <dgm:spPr>
        <a:solidFill>
          <a:srgbClr val="00B0F0"/>
        </a:solidFill>
      </dgm:spPr>
    </dgm:pt>
    <dgm:pt modelId="{4C4389C5-2BE7-4E05-83C8-B4B41D75943C}" type="pres">
      <dgm:prSet presAssocID="{05E6D3DF-8AF4-4C3E-9DB1-5B9C733CC6A3}" presName="Parent1" presStyleLbl="revTx" presStyleIdx="0" presStyleCnt="4">
        <dgm:presLayoutVars>
          <dgm:chMax val="1"/>
          <dgm:chPref val="1"/>
          <dgm:bulletEnabled val="1"/>
        </dgm:presLayoutVars>
      </dgm:prSet>
      <dgm:spPr/>
      <dgm:t>
        <a:bodyPr/>
        <a:lstStyle/>
        <a:p>
          <a:endParaRPr lang="en-GB"/>
        </a:p>
      </dgm:t>
    </dgm:pt>
    <dgm:pt modelId="{89C9605C-1238-47A9-B91C-D612DA39E080}" type="pres">
      <dgm:prSet presAssocID="{4F704119-73DD-41EE-86DF-608E5CBBEF49}" presName="Accent2" presStyleCnt="0"/>
      <dgm:spPr/>
    </dgm:pt>
    <dgm:pt modelId="{05D2DFE9-D7E0-4D88-B6E0-54BC5BB316BA}" type="pres">
      <dgm:prSet presAssocID="{4F704119-73DD-41EE-86DF-608E5CBBEF49}" presName="Accent" presStyleLbl="node1" presStyleIdx="1" presStyleCnt="4"/>
      <dgm:spPr>
        <a:solidFill>
          <a:srgbClr val="FF0000"/>
        </a:solidFill>
      </dgm:spPr>
    </dgm:pt>
    <dgm:pt modelId="{03B9FB31-65F0-4C53-B460-04657D257843}" type="pres">
      <dgm:prSet presAssocID="{4F704119-73DD-41EE-86DF-608E5CBBEF49}" presName="Parent2" presStyleLbl="revTx" presStyleIdx="1" presStyleCnt="4">
        <dgm:presLayoutVars>
          <dgm:chMax val="1"/>
          <dgm:chPref val="1"/>
          <dgm:bulletEnabled val="1"/>
        </dgm:presLayoutVars>
      </dgm:prSet>
      <dgm:spPr/>
      <dgm:t>
        <a:bodyPr/>
        <a:lstStyle/>
        <a:p>
          <a:endParaRPr lang="en-GB"/>
        </a:p>
      </dgm:t>
    </dgm:pt>
    <dgm:pt modelId="{5D557DC8-A4B1-4C9D-A79A-52E256C3D77B}" type="pres">
      <dgm:prSet presAssocID="{028B53BB-DCB9-40C8-8880-71DD98635076}" presName="Accent3" presStyleCnt="0"/>
      <dgm:spPr/>
    </dgm:pt>
    <dgm:pt modelId="{66E15C64-7002-44D8-B49F-8A5C9069040F}" type="pres">
      <dgm:prSet presAssocID="{028B53BB-DCB9-40C8-8880-71DD98635076}" presName="Accent" presStyleLbl="node1" presStyleIdx="2" presStyleCnt="4"/>
      <dgm:spPr>
        <a:solidFill>
          <a:srgbClr val="002060"/>
        </a:solidFill>
      </dgm:spPr>
    </dgm:pt>
    <dgm:pt modelId="{F1DC3714-E877-4C8E-AC95-B7E5CD606E67}" type="pres">
      <dgm:prSet presAssocID="{028B53BB-DCB9-40C8-8880-71DD98635076}" presName="Parent3" presStyleLbl="revTx" presStyleIdx="2" presStyleCnt="4">
        <dgm:presLayoutVars>
          <dgm:chMax val="1"/>
          <dgm:chPref val="1"/>
          <dgm:bulletEnabled val="1"/>
        </dgm:presLayoutVars>
      </dgm:prSet>
      <dgm:spPr/>
      <dgm:t>
        <a:bodyPr/>
        <a:lstStyle/>
        <a:p>
          <a:endParaRPr lang="en-GB"/>
        </a:p>
      </dgm:t>
    </dgm:pt>
    <dgm:pt modelId="{22B1D5F5-9677-446B-9B21-FA6CCB9D0AF3}" type="pres">
      <dgm:prSet presAssocID="{6503CCE8-D132-417C-BC9B-752B640A5367}" presName="Accent4" presStyleCnt="0"/>
      <dgm:spPr/>
    </dgm:pt>
    <dgm:pt modelId="{221CEDD2-3E3D-436F-80CD-27446F083938}" type="pres">
      <dgm:prSet presAssocID="{6503CCE8-D132-417C-BC9B-752B640A5367}" presName="Accent" presStyleLbl="node1" presStyleIdx="3" presStyleCnt="4"/>
      <dgm:spPr>
        <a:solidFill>
          <a:schemeClr val="accent2"/>
        </a:solidFill>
      </dgm:spPr>
    </dgm:pt>
    <dgm:pt modelId="{522AC38B-D215-4FC6-A7E8-675F5CFDCF3C}" type="pres">
      <dgm:prSet presAssocID="{6503CCE8-D132-417C-BC9B-752B640A5367}" presName="Parent4" presStyleLbl="revTx" presStyleIdx="3" presStyleCnt="4">
        <dgm:presLayoutVars>
          <dgm:chMax val="1"/>
          <dgm:chPref val="1"/>
          <dgm:bulletEnabled val="1"/>
        </dgm:presLayoutVars>
      </dgm:prSet>
      <dgm:spPr/>
      <dgm:t>
        <a:bodyPr/>
        <a:lstStyle/>
        <a:p>
          <a:endParaRPr lang="en-GB"/>
        </a:p>
      </dgm:t>
    </dgm:pt>
  </dgm:ptLst>
  <dgm:cxnLst>
    <dgm:cxn modelId="{3A0C7156-D570-474D-A73E-B170325836A8}" srcId="{8FCDFBC5-91D5-46BF-B7A7-B520F5311B52}" destId="{028B53BB-DCB9-40C8-8880-71DD98635076}" srcOrd="2" destOrd="0" parTransId="{38686DB2-3C64-4BEE-BDD6-C8C20500102D}" sibTransId="{463DC425-60D3-42F9-AD7A-14A25F443DDC}"/>
    <dgm:cxn modelId="{68ACCC02-F24E-4CBD-A2C1-2D2771AF6909}" type="presOf" srcId="{05E6D3DF-8AF4-4C3E-9DB1-5B9C733CC6A3}" destId="{4C4389C5-2BE7-4E05-83C8-B4B41D75943C}" srcOrd="0" destOrd="0" presId="urn:microsoft.com/office/officeart/2009/layout/CircleArrowProcess"/>
    <dgm:cxn modelId="{DF2AE872-A70B-4E2C-BE8E-60AF1852056B}" type="presOf" srcId="{6503CCE8-D132-417C-BC9B-752B640A5367}" destId="{522AC38B-D215-4FC6-A7E8-675F5CFDCF3C}" srcOrd="0" destOrd="0" presId="urn:microsoft.com/office/officeart/2009/layout/CircleArrowProcess"/>
    <dgm:cxn modelId="{B94C8FE6-3009-441A-9105-6C2D9B350092}" type="presOf" srcId="{4F704119-73DD-41EE-86DF-608E5CBBEF49}" destId="{03B9FB31-65F0-4C53-B460-04657D257843}" srcOrd="0" destOrd="0" presId="urn:microsoft.com/office/officeart/2009/layout/CircleArrowProcess"/>
    <dgm:cxn modelId="{780C533E-E24C-493D-A285-C636332602C2}" srcId="{8FCDFBC5-91D5-46BF-B7A7-B520F5311B52}" destId="{6503CCE8-D132-417C-BC9B-752B640A5367}" srcOrd="3" destOrd="0" parTransId="{50A3B390-74B7-4AEB-A4DE-96A6F3DD5ACD}" sibTransId="{F62CB86B-073D-4678-9300-B2A078AEF1BA}"/>
    <dgm:cxn modelId="{7CEEE9B4-D9D5-4F48-95CE-5EA267E9D232}" type="presOf" srcId="{8FCDFBC5-91D5-46BF-B7A7-B520F5311B52}" destId="{95468B3A-7B83-4DD5-A6C8-AD3226CADE42}" srcOrd="0" destOrd="0" presId="urn:microsoft.com/office/officeart/2009/layout/CircleArrowProcess"/>
    <dgm:cxn modelId="{3379164B-5D92-434F-A98F-47B98440403E}" srcId="{8FCDFBC5-91D5-46BF-B7A7-B520F5311B52}" destId="{4F704119-73DD-41EE-86DF-608E5CBBEF49}" srcOrd="1" destOrd="0" parTransId="{86189BB5-AF0E-4EFB-90A6-78A1A6C4601A}" sibTransId="{9FC5F76B-0252-4C42-8C89-1337BDAFDA13}"/>
    <dgm:cxn modelId="{C48B89EC-6FD2-470D-BA77-F7E19DFE0535}" type="presOf" srcId="{028B53BB-DCB9-40C8-8880-71DD98635076}" destId="{F1DC3714-E877-4C8E-AC95-B7E5CD606E67}" srcOrd="0" destOrd="0" presId="urn:microsoft.com/office/officeart/2009/layout/CircleArrowProcess"/>
    <dgm:cxn modelId="{2692D807-3955-4EC0-BD28-3C61743D347D}" srcId="{8FCDFBC5-91D5-46BF-B7A7-B520F5311B52}" destId="{05E6D3DF-8AF4-4C3E-9DB1-5B9C733CC6A3}" srcOrd="0" destOrd="0" parTransId="{C1120D99-87BF-43B7-94AF-BA7E1CB982F3}" sibTransId="{DCFB412E-69BB-47C0-A307-4CEF06A1B069}"/>
    <dgm:cxn modelId="{490C97DE-6F80-40ED-A9D7-CECFD08742E8}" type="presParOf" srcId="{95468B3A-7B83-4DD5-A6C8-AD3226CADE42}" destId="{1826D5C1-3301-4A38-A902-210D3ECF937F}" srcOrd="0" destOrd="0" presId="urn:microsoft.com/office/officeart/2009/layout/CircleArrowProcess"/>
    <dgm:cxn modelId="{26757243-840A-4BCA-9F61-599C66EA3D15}" type="presParOf" srcId="{1826D5C1-3301-4A38-A902-210D3ECF937F}" destId="{EF68DFED-4FFD-4561-A39D-C16C6B5BC906}" srcOrd="0" destOrd="0" presId="urn:microsoft.com/office/officeart/2009/layout/CircleArrowProcess"/>
    <dgm:cxn modelId="{8E552D14-6B14-46C3-9896-FB524A5F8152}" type="presParOf" srcId="{95468B3A-7B83-4DD5-A6C8-AD3226CADE42}" destId="{4C4389C5-2BE7-4E05-83C8-B4B41D75943C}" srcOrd="1" destOrd="0" presId="urn:microsoft.com/office/officeart/2009/layout/CircleArrowProcess"/>
    <dgm:cxn modelId="{310C0A7B-5642-4952-91E5-CFC4A8F4B168}" type="presParOf" srcId="{95468B3A-7B83-4DD5-A6C8-AD3226CADE42}" destId="{89C9605C-1238-47A9-B91C-D612DA39E080}" srcOrd="2" destOrd="0" presId="urn:microsoft.com/office/officeart/2009/layout/CircleArrowProcess"/>
    <dgm:cxn modelId="{156027B2-1328-459C-865D-7BE910350342}" type="presParOf" srcId="{89C9605C-1238-47A9-B91C-D612DA39E080}" destId="{05D2DFE9-D7E0-4D88-B6E0-54BC5BB316BA}" srcOrd="0" destOrd="0" presId="urn:microsoft.com/office/officeart/2009/layout/CircleArrowProcess"/>
    <dgm:cxn modelId="{25C7C06F-CD14-43AC-83CB-6CCB00EFFBB7}" type="presParOf" srcId="{95468B3A-7B83-4DD5-A6C8-AD3226CADE42}" destId="{03B9FB31-65F0-4C53-B460-04657D257843}" srcOrd="3" destOrd="0" presId="urn:microsoft.com/office/officeart/2009/layout/CircleArrowProcess"/>
    <dgm:cxn modelId="{21F8AD68-7CE5-4477-AB0B-6C7F549A640A}" type="presParOf" srcId="{95468B3A-7B83-4DD5-A6C8-AD3226CADE42}" destId="{5D557DC8-A4B1-4C9D-A79A-52E256C3D77B}" srcOrd="4" destOrd="0" presId="urn:microsoft.com/office/officeart/2009/layout/CircleArrowProcess"/>
    <dgm:cxn modelId="{E297B09F-0B33-4D65-BE24-C2B097DFF0F0}" type="presParOf" srcId="{5D557DC8-A4B1-4C9D-A79A-52E256C3D77B}" destId="{66E15C64-7002-44D8-B49F-8A5C9069040F}" srcOrd="0" destOrd="0" presId="urn:microsoft.com/office/officeart/2009/layout/CircleArrowProcess"/>
    <dgm:cxn modelId="{9EF171F2-C75D-4966-B4D4-2E92CAD7D85E}" type="presParOf" srcId="{95468B3A-7B83-4DD5-A6C8-AD3226CADE42}" destId="{F1DC3714-E877-4C8E-AC95-B7E5CD606E67}" srcOrd="5" destOrd="0" presId="urn:microsoft.com/office/officeart/2009/layout/CircleArrowProcess"/>
    <dgm:cxn modelId="{550195D2-E63C-41DA-9008-733A3D486DA5}" type="presParOf" srcId="{95468B3A-7B83-4DD5-A6C8-AD3226CADE42}" destId="{22B1D5F5-9677-446B-9B21-FA6CCB9D0AF3}" srcOrd="6" destOrd="0" presId="urn:microsoft.com/office/officeart/2009/layout/CircleArrowProcess"/>
    <dgm:cxn modelId="{65F13BC5-DF77-4086-938A-14888A9E29D2}" type="presParOf" srcId="{22B1D5F5-9677-446B-9B21-FA6CCB9D0AF3}" destId="{221CEDD2-3E3D-436F-80CD-27446F083938}" srcOrd="0" destOrd="0" presId="urn:microsoft.com/office/officeart/2009/layout/CircleArrowProcess"/>
    <dgm:cxn modelId="{999786B9-878D-4670-BB88-75E61190874C}" type="presParOf" srcId="{95468B3A-7B83-4DD5-A6C8-AD3226CADE42}" destId="{522AC38B-D215-4FC6-A7E8-675F5CFDCF3C}" srcOrd="7"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F115B4-4F64-494A-914B-6A4EEC09DCBB}" type="doc">
      <dgm:prSet loTypeId="urn:microsoft.com/office/officeart/2005/8/layout/hChevron3" loCatId="process" qsTypeId="urn:microsoft.com/office/officeart/2005/8/quickstyle/simple1" qsCatId="simple" csTypeId="urn:microsoft.com/office/officeart/2005/8/colors/colorful1" csCatId="colorful" phldr="1"/>
      <dgm:spPr/>
    </dgm:pt>
    <dgm:pt modelId="{D6A3FCAA-9574-43A4-A99A-F9FF25B3D68F}">
      <dgm:prSet phldrT="[Text]" custT="1"/>
      <dgm:spPr>
        <a:solidFill>
          <a:srgbClr val="E11484"/>
        </a:solidFill>
      </dgm:spPr>
      <dgm:t>
        <a:bodyPr/>
        <a:lstStyle/>
        <a:p>
          <a:pPr algn="l"/>
          <a:r>
            <a:rPr lang="de-DE" sz="2000" dirty="0"/>
            <a:t>UN sends data request to countries / estimates based on open data</a:t>
          </a:r>
        </a:p>
      </dgm:t>
    </dgm:pt>
    <dgm:pt modelId="{36A7C4FE-AC1E-4DFE-95F0-80C587F06FF4}" type="parTrans" cxnId="{69E40F93-2C1D-4CE5-827B-93548EDED1DD}">
      <dgm:prSet/>
      <dgm:spPr/>
      <dgm:t>
        <a:bodyPr/>
        <a:lstStyle/>
        <a:p>
          <a:endParaRPr lang="de-DE" sz="1800"/>
        </a:p>
      </dgm:t>
    </dgm:pt>
    <dgm:pt modelId="{3B330CF8-39B4-4D68-8BC3-870019FB373F}" type="sibTrans" cxnId="{69E40F93-2C1D-4CE5-827B-93548EDED1DD}">
      <dgm:prSet/>
      <dgm:spPr/>
      <dgm:t>
        <a:bodyPr/>
        <a:lstStyle/>
        <a:p>
          <a:endParaRPr lang="de-DE" sz="1800"/>
        </a:p>
      </dgm:t>
    </dgm:pt>
    <dgm:pt modelId="{34560726-B990-4BCB-A7D6-F403039CA97B}">
      <dgm:prSet phldrT="[Text]" custT="1"/>
      <dgm:spPr>
        <a:solidFill>
          <a:srgbClr val="F36D25"/>
        </a:solidFill>
      </dgm:spPr>
      <dgm:t>
        <a:bodyPr/>
        <a:lstStyle/>
        <a:p>
          <a:r>
            <a:rPr lang="de-DE" sz="2000" dirty="0"/>
            <a:t>Country compiles / validate data and submit to UN</a:t>
          </a:r>
        </a:p>
      </dgm:t>
    </dgm:pt>
    <dgm:pt modelId="{58F08946-1456-4C49-8642-9BC0C1F80995}" type="parTrans" cxnId="{155CA9D8-D1AC-425B-8B6B-7FCCA0532B87}">
      <dgm:prSet/>
      <dgm:spPr/>
      <dgm:t>
        <a:bodyPr/>
        <a:lstStyle/>
        <a:p>
          <a:endParaRPr lang="de-DE" sz="1800"/>
        </a:p>
      </dgm:t>
    </dgm:pt>
    <dgm:pt modelId="{8EA7F18E-335A-425F-9340-81D21C750546}" type="sibTrans" cxnId="{155CA9D8-D1AC-425B-8B6B-7FCCA0532B87}">
      <dgm:prSet/>
      <dgm:spPr/>
      <dgm:t>
        <a:bodyPr/>
        <a:lstStyle/>
        <a:p>
          <a:endParaRPr lang="de-DE" sz="1800"/>
        </a:p>
      </dgm:t>
    </dgm:pt>
    <dgm:pt modelId="{56CF23DE-F52E-4794-BFF1-91443CA674EE}">
      <dgm:prSet custT="1"/>
      <dgm:spPr>
        <a:solidFill>
          <a:srgbClr val="279B48"/>
        </a:solidFill>
      </dgm:spPr>
      <dgm:t>
        <a:bodyPr/>
        <a:lstStyle/>
        <a:p>
          <a:r>
            <a:rPr lang="de-DE" sz="2000" dirty="0"/>
            <a:t>Country signoff and publication of data</a:t>
          </a:r>
        </a:p>
      </dgm:t>
    </dgm:pt>
    <dgm:pt modelId="{FC3F7DD6-6025-4714-9E49-F61873FDB3BF}" type="parTrans" cxnId="{2DFB8740-C3D7-4743-AC09-D87D141C16D7}">
      <dgm:prSet/>
      <dgm:spPr/>
      <dgm:t>
        <a:bodyPr/>
        <a:lstStyle/>
        <a:p>
          <a:endParaRPr lang="de-DE" sz="1800"/>
        </a:p>
      </dgm:t>
    </dgm:pt>
    <dgm:pt modelId="{72F990F7-A61B-4717-A2E4-1B351AEBE197}" type="sibTrans" cxnId="{2DFB8740-C3D7-4743-AC09-D87D141C16D7}">
      <dgm:prSet/>
      <dgm:spPr/>
      <dgm:t>
        <a:bodyPr/>
        <a:lstStyle/>
        <a:p>
          <a:endParaRPr lang="de-DE" sz="1800"/>
        </a:p>
      </dgm:t>
    </dgm:pt>
    <dgm:pt modelId="{EC5F9B1A-A8B4-4E43-8B67-9792712A1443}">
      <dgm:prSet custT="1"/>
      <dgm:spPr>
        <a:solidFill>
          <a:srgbClr val="FFC000"/>
        </a:solidFill>
      </dgm:spPr>
      <dgm:t>
        <a:bodyPr/>
        <a:lstStyle/>
        <a:p>
          <a:r>
            <a:rPr lang="de-DE" sz="2000" dirty="0"/>
            <a:t>UN validates data together with country</a:t>
          </a:r>
        </a:p>
      </dgm:t>
    </dgm:pt>
    <dgm:pt modelId="{B5BB6267-D1E7-4611-9390-750F042271DA}" type="parTrans" cxnId="{FEBD69D5-C03B-4B22-BD39-8F609D442432}">
      <dgm:prSet/>
      <dgm:spPr/>
      <dgm:t>
        <a:bodyPr/>
        <a:lstStyle/>
        <a:p>
          <a:endParaRPr lang="de-DE" sz="1800"/>
        </a:p>
      </dgm:t>
    </dgm:pt>
    <dgm:pt modelId="{D0F26E5C-F332-4236-BBD0-C70F057AF965}" type="sibTrans" cxnId="{FEBD69D5-C03B-4B22-BD39-8F609D442432}">
      <dgm:prSet/>
      <dgm:spPr/>
      <dgm:t>
        <a:bodyPr/>
        <a:lstStyle/>
        <a:p>
          <a:endParaRPr lang="de-DE" sz="1800"/>
        </a:p>
      </dgm:t>
    </dgm:pt>
    <dgm:pt modelId="{B16FC185-6FFA-4278-AD72-89016AA27AFB}" type="pres">
      <dgm:prSet presAssocID="{B8F115B4-4F64-494A-914B-6A4EEC09DCBB}" presName="Name0" presStyleCnt="0">
        <dgm:presLayoutVars>
          <dgm:dir/>
          <dgm:resizeHandles val="exact"/>
        </dgm:presLayoutVars>
      </dgm:prSet>
      <dgm:spPr/>
    </dgm:pt>
    <dgm:pt modelId="{1FC544ED-1998-4F73-BC89-E886FA5B9FED}" type="pres">
      <dgm:prSet presAssocID="{D6A3FCAA-9574-43A4-A99A-F9FF25B3D68F}" presName="parTxOnly" presStyleLbl="node1" presStyleIdx="0" presStyleCnt="4" custScaleX="94953" custScaleY="82148">
        <dgm:presLayoutVars>
          <dgm:bulletEnabled val="1"/>
        </dgm:presLayoutVars>
      </dgm:prSet>
      <dgm:spPr/>
      <dgm:t>
        <a:bodyPr/>
        <a:lstStyle/>
        <a:p>
          <a:endParaRPr lang="en-GB"/>
        </a:p>
      </dgm:t>
    </dgm:pt>
    <dgm:pt modelId="{EA1A0006-4E20-4A8D-B93F-4E3A4FD49353}" type="pres">
      <dgm:prSet presAssocID="{3B330CF8-39B4-4D68-8BC3-870019FB373F}" presName="parSpace" presStyleCnt="0"/>
      <dgm:spPr/>
    </dgm:pt>
    <dgm:pt modelId="{0E59BBD1-BD38-49AC-B52A-EFA54E4A33CF}" type="pres">
      <dgm:prSet presAssocID="{34560726-B990-4BCB-A7D6-F403039CA97B}" presName="parTxOnly" presStyleLbl="node1" presStyleIdx="1" presStyleCnt="4" custScaleY="82148">
        <dgm:presLayoutVars>
          <dgm:bulletEnabled val="1"/>
        </dgm:presLayoutVars>
      </dgm:prSet>
      <dgm:spPr/>
      <dgm:t>
        <a:bodyPr/>
        <a:lstStyle/>
        <a:p>
          <a:endParaRPr lang="en-GB"/>
        </a:p>
      </dgm:t>
    </dgm:pt>
    <dgm:pt modelId="{10120BA9-26B6-4966-9B5D-4C383FDD7FE5}" type="pres">
      <dgm:prSet presAssocID="{8EA7F18E-335A-425F-9340-81D21C750546}" presName="parSpace" presStyleCnt="0"/>
      <dgm:spPr/>
    </dgm:pt>
    <dgm:pt modelId="{A200E16A-4C39-4C42-93E2-3FD7D9059972}" type="pres">
      <dgm:prSet presAssocID="{EC5F9B1A-A8B4-4E43-8B67-9792712A1443}" presName="parTxOnly" presStyleLbl="node1" presStyleIdx="2" presStyleCnt="4" custScaleY="82148">
        <dgm:presLayoutVars>
          <dgm:bulletEnabled val="1"/>
        </dgm:presLayoutVars>
      </dgm:prSet>
      <dgm:spPr/>
      <dgm:t>
        <a:bodyPr/>
        <a:lstStyle/>
        <a:p>
          <a:endParaRPr lang="en-GB"/>
        </a:p>
      </dgm:t>
    </dgm:pt>
    <dgm:pt modelId="{7EBD96D5-94A9-479F-883C-811FD231AF85}" type="pres">
      <dgm:prSet presAssocID="{D0F26E5C-F332-4236-BBD0-C70F057AF965}" presName="parSpace" presStyleCnt="0"/>
      <dgm:spPr/>
    </dgm:pt>
    <dgm:pt modelId="{2660D3C0-D02C-41E3-BA7C-5BDAF0822452}" type="pres">
      <dgm:prSet presAssocID="{56CF23DE-F52E-4794-BFF1-91443CA674EE}" presName="parTxOnly" presStyleLbl="node1" presStyleIdx="3" presStyleCnt="4" custScaleY="82148">
        <dgm:presLayoutVars>
          <dgm:bulletEnabled val="1"/>
        </dgm:presLayoutVars>
      </dgm:prSet>
      <dgm:spPr/>
      <dgm:t>
        <a:bodyPr/>
        <a:lstStyle/>
        <a:p>
          <a:endParaRPr lang="en-GB"/>
        </a:p>
      </dgm:t>
    </dgm:pt>
  </dgm:ptLst>
  <dgm:cxnLst>
    <dgm:cxn modelId="{A02BE0DF-21B3-4073-BBE1-667C7C120376}" type="presOf" srcId="{34560726-B990-4BCB-A7D6-F403039CA97B}" destId="{0E59BBD1-BD38-49AC-B52A-EFA54E4A33CF}" srcOrd="0" destOrd="0" presId="urn:microsoft.com/office/officeart/2005/8/layout/hChevron3"/>
    <dgm:cxn modelId="{A6C55A27-D632-46A5-9237-B17683A96E1F}" type="presOf" srcId="{D6A3FCAA-9574-43A4-A99A-F9FF25B3D68F}" destId="{1FC544ED-1998-4F73-BC89-E886FA5B9FED}" srcOrd="0" destOrd="0" presId="urn:microsoft.com/office/officeart/2005/8/layout/hChevron3"/>
    <dgm:cxn modelId="{2DFB8740-C3D7-4743-AC09-D87D141C16D7}" srcId="{B8F115B4-4F64-494A-914B-6A4EEC09DCBB}" destId="{56CF23DE-F52E-4794-BFF1-91443CA674EE}" srcOrd="3" destOrd="0" parTransId="{FC3F7DD6-6025-4714-9E49-F61873FDB3BF}" sibTransId="{72F990F7-A61B-4717-A2E4-1B351AEBE197}"/>
    <dgm:cxn modelId="{3684BC74-6056-43AF-9F0D-9043F19DB27E}" type="presOf" srcId="{B8F115B4-4F64-494A-914B-6A4EEC09DCBB}" destId="{B16FC185-6FFA-4278-AD72-89016AA27AFB}" srcOrd="0" destOrd="0" presId="urn:microsoft.com/office/officeart/2005/8/layout/hChevron3"/>
    <dgm:cxn modelId="{FEBD69D5-C03B-4B22-BD39-8F609D442432}" srcId="{B8F115B4-4F64-494A-914B-6A4EEC09DCBB}" destId="{EC5F9B1A-A8B4-4E43-8B67-9792712A1443}" srcOrd="2" destOrd="0" parTransId="{B5BB6267-D1E7-4611-9390-750F042271DA}" sibTransId="{D0F26E5C-F332-4236-BBD0-C70F057AF965}"/>
    <dgm:cxn modelId="{69E40F93-2C1D-4CE5-827B-93548EDED1DD}" srcId="{B8F115B4-4F64-494A-914B-6A4EEC09DCBB}" destId="{D6A3FCAA-9574-43A4-A99A-F9FF25B3D68F}" srcOrd="0" destOrd="0" parTransId="{36A7C4FE-AC1E-4DFE-95F0-80C587F06FF4}" sibTransId="{3B330CF8-39B4-4D68-8BC3-870019FB373F}"/>
    <dgm:cxn modelId="{155CA9D8-D1AC-425B-8B6B-7FCCA0532B87}" srcId="{B8F115B4-4F64-494A-914B-6A4EEC09DCBB}" destId="{34560726-B990-4BCB-A7D6-F403039CA97B}" srcOrd="1" destOrd="0" parTransId="{58F08946-1456-4C49-8642-9BC0C1F80995}" sibTransId="{8EA7F18E-335A-425F-9340-81D21C750546}"/>
    <dgm:cxn modelId="{3035F309-B1B1-4549-BD1C-D43193DF7CB6}" type="presOf" srcId="{56CF23DE-F52E-4794-BFF1-91443CA674EE}" destId="{2660D3C0-D02C-41E3-BA7C-5BDAF0822452}" srcOrd="0" destOrd="0" presId="urn:microsoft.com/office/officeart/2005/8/layout/hChevron3"/>
    <dgm:cxn modelId="{84829C9D-C93C-4A00-82DD-BBF4BB973F34}" type="presOf" srcId="{EC5F9B1A-A8B4-4E43-8B67-9792712A1443}" destId="{A200E16A-4C39-4C42-93E2-3FD7D9059972}" srcOrd="0" destOrd="0" presId="urn:microsoft.com/office/officeart/2005/8/layout/hChevron3"/>
    <dgm:cxn modelId="{E42606CA-51FB-4560-8C89-0A5C84C76865}" type="presParOf" srcId="{B16FC185-6FFA-4278-AD72-89016AA27AFB}" destId="{1FC544ED-1998-4F73-BC89-E886FA5B9FED}" srcOrd="0" destOrd="0" presId="urn:microsoft.com/office/officeart/2005/8/layout/hChevron3"/>
    <dgm:cxn modelId="{A5311B12-A728-41CE-A437-DE423AD9D722}" type="presParOf" srcId="{B16FC185-6FFA-4278-AD72-89016AA27AFB}" destId="{EA1A0006-4E20-4A8D-B93F-4E3A4FD49353}" srcOrd="1" destOrd="0" presId="urn:microsoft.com/office/officeart/2005/8/layout/hChevron3"/>
    <dgm:cxn modelId="{F86A62D1-0B29-44E1-875E-49490895B462}" type="presParOf" srcId="{B16FC185-6FFA-4278-AD72-89016AA27AFB}" destId="{0E59BBD1-BD38-49AC-B52A-EFA54E4A33CF}" srcOrd="2" destOrd="0" presId="urn:microsoft.com/office/officeart/2005/8/layout/hChevron3"/>
    <dgm:cxn modelId="{09D998ED-2A9A-49B8-860E-A858299B6CF2}" type="presParOf" srcId="{B16FC185-6FFA-4278-AD72-89016AA27AFB}" destId="{10120BA9-26B6-4966-9B5D-4C383FDD7FE5}" srcOrd="3" destOrd="0" presId="urn:microsoft.com/office/officeart/2005/8/layout/hChevron3"/>
    <dgm:cxn modelId="{F3A51646-1007-400D-9753-64105959BC73}" type="presParOf" srcId="{B16FC185-6FFA-4278-AD72-89016AA27AFB}" destId="{A200E16A-4C39-4C42-93E2-3FD7D9059972}" srcOrd="4" destOrd="0" presId="urn:microsoft.com/office/officeart/2005/8/layout/hChevron3"/>
    <dgm:cxn modelId="{E1CBB147-BB53-4622-A1F6-559FAC966706}" type="presParOf" srcId="{B16FC185-6FFA-4278-AD72-89016AA27AFB}" destId="{7EBD96D5-94A9-479F-883C-811FD231AF85}" srcOrd="5" destOrd="0" presId="urn:microsoft.com/office/officeart/2005/8/layout/hChevron3"/>
    <dgm:cxn modelId="{34731AED-9ED7-4122-8B41-79153AB0C139}" type="presParOf" srcId="{B16FC185-6FFA-4278-AD72-89016AA27AFB}" destId="{2660D3C0-D02C-41E3-BA7C-5BDAF0822452}" srcOrd="6"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12D2A-5792-492A-8318-C00D37E3D92E}">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B06B72-FDD9-4BB4-96D7-76D14C3BF8CA}">
      <dsp:nvSpPr>
        <dsp:cNvPr id="0" name=""/>
        <dsp:cNvSpPr/>
      </dsp:nvSpPr>
      <dsp:spPr>
        <a:xfrm>
          <a:off x="0" y="0"/>
          <a:ext cx="10515600" cy="1132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GB" sz="3100" b="1" kern="1200" dirty="0"/>
            <a:t>Exchange of good practices </a:t>
          </a:r>
          <a:r>
            <a:rPr lang="en-GB" sz="3100" kern="1200" dirty="0"/>
            <a:t>on key topics</a:t>
          </a:r>
          <a:endParaRPr lang="en-US" sz="3100" kern="1200" dirty="0"/>
        </a:p>
      </dsp:txBody>
      <dsp:txXfrm>
        <a:off x="0" y="0"/>
        <a:ext cx="10515600" cy="1132681"/>
      </dsp:txXfrm>
    </dsp:sp>
    <dsp:sp modelId="{05EE0559-CD1C-4678-95DC-2CC288762736}">
      <dsp:nvSpPr>
        <dsp:cNvPr id="0" name=""/>
        <dsp:cNvSpPr/>
      </dsp:nvSpPr>
      <dsp:spPr>
        <a:xfrm>
          <a:off x="0" y="113268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FF949-785A-4BD2-BC3C-2E988B7DCDDD}">
      <dsp:nvSpPr>
        <dsp:cNvPr id="0" name=""/>
        <dsp:cNvSpPr/>
      </dsp:nvSpPr>
      <dsp:spPr>
        <a:xfrm>
          <a:off x="0" y="1132681"/>
          <a:ext cx="10515600" cy="1132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GB" sz="3100" b="1" kern="1200" dirty="0"/>
            <a:t>Reflections and feedback </a:t>
          </a:r>
          <a:r>
            <a:rPr lang="en-GB" sz="3100" kern="1200" dirty="0"/>
            <a:t>on past work on SDG 6</a:t>
          </a:r>
          <a:endParaRPr lang="en-US" sz="3100" kern="1200" dirty="0"/>
        </a:p>
      </dsp:txBody>
      <dsp:txXfrm>
        <a:off x="0" y="1132681"/>
        <a:ext cx="10515600" cy="1132681"/>
      </dsp:txXfrm>
    </dsp:sp>
    <dsp:sp modelId="{AD7EA353-62A1-4EE9-A1E5-EC355030DAE2}">
      <dsp:nvSpPr>
        <dsp:cNvPr id="0" name=""/>
        <dsp:cNvSpPr/>
      </dsp:nvSpPr>
      <dsp:spPr>
        <a:xfrm>
          <a:off x="0" y="226536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E0563-50FB-4F23-AF5B-064DE82111B2}">
      <dsp:nvSpPr>
        <dsp:cNvPr id="0" name=""/>
        <dsp:cNvSpPr/>
      </dsp:nvSpPr>
      <dsp:spPr>
        <a:xfrm>
          <a:off x="0" y="2265362"/>
          <a:ext cx="10515600" cy="1132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GB" sz="3100" b="1" kern="1200" dirty="0"/>
            <a:t>Identification of needs and priorities </a:t>
          </a:r>
          <a:r>
            <a:rPr lang="en-GB" sz="3100" kern="1200" dirty="0"/>
            <a:t>for future SDG 6 monitoring</a:t>
          </a:r>
          <a:endParaRPr lang="en-US" sz="3100" kern="1200" dirty="0"/>
        </a:p>
      </dsp:txBody>
      <dsp:txXfrm>
        <a:off x="0" y="2265362"/>
        <a:ext cx="10515600" cy="1132681"/>
      </dsp:txXfrm>
    </dsp:sp>
    <dsp:sp modelId="{85104AF7-E47B-491D-9D3C-8AEC496C4804}">
      <dsp:nvSpPr>
        <dsp:cNvPr id="0" name=""/>
        <dsp:cNvSpPr/>
      </dsp:nvSpPr>
      <dsp:spPr>
        <a:xfrm>
          <a:off x="0" y="339804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33E74D-32D1-4E7F-9CFA-72B3FD19422D}">
      <dsp:nvSpPr>
        <dsp:cNvPr id="0" name=""/>
        <dsp:cNvSpPr/>
      </dsp:nvSpPr>
      <dsp:spPr>
        <a:xfrm>
          <a:off x="0" y="3398043"/>
          <a:ext cx="10515600" cy="1132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GB" sz="3100" b="1" kern="1200" dirty="0"/>
            <a:t>Dialogue between focal points </a:t>
          </a:r>
          <a:r>
            <a:rPr lang="en-GB" sz="3100" kern="1200" dirty="0"/>
            <a:t>within each country</a:t>
          </a:r>
          <a:endParaRPr lang="en-US" sz="3100" kern="1200" dirty="0"/>
        </a:p>
      </dsp:txBody>
      <dsp:txXfrm>
        <a:off x="0" y="3398043"/>
        <a:ext cx="10515600" cy="1132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93007-D1CB-4F8D-9A7D-9D023EF598AD}">
      <dsp:nvSpPr>
        <dsp:cNvPr id="0" name=""/>
        <dsp:cNvSpPr/>
      </dsp:nvSpPr>
      <dsp:spPr>
        <a:xfrm>
          <a:off x="0" y="450592"/>
          <a:ext cx="6900512" cy="455715"/>
        </a:xfrm>
        <a:prstGeom prst="roundRect">
          <a:avLst/>
        </a:prstGeom>
        <a:solidFill>
          <a:srgbClr val="E114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b="1" kern="1200" dirty="0">
              <a:sym typeface="Wingdings" panose="05000000000000000000" pitchFamily="2" charset="2"/>
            </a:rPr>
            <a:t></a:t>
          </a:r>
          <a:r>
            <a:rPr lang="en-GB" sz="1900" b="1" kern="1200" dirty="0"/>
            <a:t> </a:t>
          </a:r>
          <a:r>
            <a:rPr lang="en-US" sz="1900" b="1" kern="1200" dirty="0"/>
            <a:t>Kickoff session  (today)</a:t>
          </a:r>
          <a:endParaRPr lang="en-US" sz="1900" kern="1200" dirty="0"/>
        </a:p>
      </dsp:txBody>
      <dsp:txXfrm>
        <a:off x="22246" y="472838"/>
        <a:ext cx="6856020" cy="411223"/>
      </dsp:txXfrm>
    </dsp:sp>
    <dsp:sp modelId="{34E2FCEF-0D23-47AD-A5E5-31322EB7E277}">
      <dsp:nvSpPr>
        <dsp:cNvPr id="0" name=""/>
        <dsp:cNvSpPr/>
      </dsp:nvSpPr>
      <dsp:spPr>
        <a:xfrm>
          <a:off x="0" y="906307"/>
          <a:ext cx="6900512"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dirty="0"/>
            <a:t>Background on IMI-SDG6</a:t>
          </a:r>
          <a:endParaRPr lang="en-US" sz="1500" kern="1200" dirty="0"/>
        </a:p>
        <a:p>
          <a:pPr marL="114300" lvl="1" indent="-114300" algn="l" defTabSz="666750">
            <a:lnSpc>
              <a:spcPct val="90000"/>
            </a:lnSpc>
            <a:spcBef>
              <a:spcPct val="0"/>
            </a:spcBef>
            <a:spcAft>
              <a:spcPct val="20000"/>
            </a:spcAft>
            <a:buChar char="••"/>
          </a:pPr>
          <a:r>
            <a:rPr lang="en-GB" sz="1500" kern="1200"/>
            <a:t>Voluntary country assignment</a:t>
          </a:r>
          <a:endParaRPr lang="en-US" sz="1500" kern="1200"/>
        </a:p>
        <a:p>
          <a:pPr marL="114300" lvl="1" indent="-114300" algn="l" defTabSz="666750">
            <a:lnSpc>
              <a:spcPct val="90000"/>
            </a:lnSpc>
            <a:spcBef>
              <a:spcPct val="0"/>
            </a:spcBef>
            <a:spcAft>
              <a:spcPct val="20000"/>
            </a:spcAft>
            <a:buChar char="••"/>
          </a:pPr>
          <a:r>
            <a:rPr lang="en-GB" sz="1500" kern="1200"/>
            <a:t>External training on data communication</a:t>
          </a:r>
          <a:endParaRPr lang="en-US" sz="1500" kern="1200"/>
        </a:p>
      </dsp:txBody>
      <dsp:txXfrm>
        <a:off x="0" y="906307"/>
        <a:ext cx="6900512" cy="786599"/>
      </dsp:txXfrm>
    </dsp:sp>
    <dsp:sp modelId="{037D10E5-1A52-4F34-819F-F06ED86BA1AB}">
      <dsp:nvSpPr>
        <dsp:cNvPr id="0" name=""/>
        <dsp:cNvSpPr/>
      </dsp:nvSpPr>
      <dsp:spPr>
        <a:xfrm>
          <a:off x="0" y="1692908"/>
          <a:ext cx="6900512" cy="455715"/>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b="1" kern="1200" dirty="0">
              <a:sym typeface="Wingdings" panose="05000000000000000000" pitchFamily="2" charset="2"/>
            </a:rPr>
            <a:t></a:t>
          </a:r>
          <a:r>
            <a:rPr lang="en-GB" sz="1900" b="1" kern="1200" dirty="0"/>
            <a:t> Session 1. Stock-taking SDG 6 monitoring to date (8 Feb 2022)</a:t>
          </a:r>
          <a:endParaRPr lang="en-US" sz="1900" kern="1200" dirty="0"/>
        </a:p>
      </dsp:txBody>
      <dsp:txXfrm>
        <a:off x="22246" y="1715154"/>
        <a:ext cx="6856020" cy="411223"/>
      </dsp:txXfrm>
    </dsp:sp>
    <dsp:sp modelId="{803DA031-508E-4EDB-9F1A-E03D38E883C5}">
      <dsp:nvSpPr>
        <dsp:cNvPr id="0" name=""/>
        <dsp:cNvSpPr/>
      </dsp:nvSpPr>
      <dsp:spPr>
        <a:xfrm>
          <a:off x="0" y="2148622"/>
          <a:ext cx="6900512"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a:t>Collecting country feedback on the work and support on SDG 6 monitoring</a:t>
          </a:r>
          <a:endParaRPr lang="en-US" sz="1500" kern="1200"/>
        </a:p>
        <a:p>
          <a:pPr marL="114300" lvl="1" indent="-114300" algn="l" defTabSz="666750">
            <a:lnSpc>
              <a:spcPct val="90000"/>
            </a:lnSpc>
            <a:spcBef>
              <a:spcPct val="0"/>
            </a:spcBef>
            <a:spcAft>
              <a:spcPct val="20000"/>
            </a:spcAft>
            <a:buChar char="••"/>
          </a:pPr>
          <a:r>
            <a:rPr lang="en-GB" sz="1500" kern="1200"/>
            <a:t>Discussing cross-cutting challenges and how to improve country level collaboration</a:t>
          </a:r>
          <a:endParaRPr lang="en-US" sz="1500" kern="1200"/>
        </a:p>
      </dsp:txBody>
      <dsp:txXfrm>
        <a:off x="0" y="2148622"/>
        <a:ext cx="6900512" cy="521122"/>
      </dsp:txXfrm>
    </dsp:sp>
    <dsp:sp modelId="{D537E611-746E-4A4B-A0DC-173C17792840}">
      <dsp:nvSpPr>
        <dsp:cNvPr id="0" name=""/>
        <dsp:cNvSpPr/>
      </dsp:nvSpPr>
      <dsp:spPr>
        <a:xfrm>
          <a:off x="0" y="2669745"/>
          <a:ext cx="6900512" cy="455715"/>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b="1" kern="1200" dirty="0">
              <a:sym typeface="Wingdings" panose="05000000000000000000" pitchFamily="2" charset="2"/>
            </a:rPr>
            <a:t></a:t>
          </a:r>
          <a:r>
            <a:rPr lang="en-GB" sz="1900" b="1" kern="1200" dirty="0"/>
            <a:t> Session 2. Data for policy and communication (9 Feb 2022)</a:t>
          </a:r>
          <a:endParaRPr lang="en-US" sz="1900" kern="1200" dirty="0"/>
        </a:p>
      </dsp:txBody>
      <dsp:txXfrm>
        <a:off x="22246" y="2691991"/>
        <a:ext cx="6856020" cy="411223"/>
      </dsp:txXfrm>
    </dsp:sp>
    <dsp:sp modelId="{FA255393-79C8-461C-B37B-9BBBE1A04115}">
      <dsp:nvSpPr>
        <dsp:cNvPr id="0" name=""/>
        <dsp:cNvSpPr/>
      </dsp:nvSpPr>
      <dsp:spPr>
        <a:xfrm>
          <a:off x="0" y="3125460"/>
          <a:ext cx="6900512"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dirty="0"/>
            <a:t>Using the collected data to inform policy, including how to communicate the data in a way that make it actionable for various audiences</a:t>
          </a:r>
          <a:endParaRPr lang="en-US" sz="1500" kern="1200" dirty="0"/>
        </a:p>
        <a:p>
          <a:pPr marL="114300" lvl="1" indent="-114300" algn="l" defTabSz="666750">
            <a:lnSpc>
              <a:spcPct val="90000"/>
            </a:lnSpc>
            <a:spcBef>
              <a:spcPct val="0"/>
            </a:spcBef>
            <a:spcAft>
              <a:spcPct val="20000"/>
            </a:spcAft>
            <a:buChar char="••"/>
          </a:pPr>
          <a:r>
            <a:rPr lang="en-GB" sz="1500" kern="1200" dirty="0"/>
            <a:t>Case studies on data use at various levels (from global to local) </a:t>
          </a:r>
          <a:endParaRPr lang="en-US" sz="1500" kern="1200" dirty="0"/>
        </a:p>
        <a:p>
          <a:pPr marL="114300" lvl="1" indent="-114300" algn="l" defTabSz="666750">
            <a:lnSpc>
              <a:spcPct val="90000"/>
            </a:lnSpc>
            <a:spcBef>
              <a:spcPct val="0"/>
            </a:spcBef>
            <a:spcAft>
              <a:spcPct val="20000"/>
            </a:spcAft>
            <a:buChar char="••"/>
          </a:pPr>
          <a:r>
            <a:rPr lang="en-GB" sz="1500" kern="1200" dirty="0"/>
            <a:t>Examples and feedback from an external communications expert</a:t>
          </a:r>
          <a:endParaRPr lang="en-US" sz="1500" kern="1200" dirty="0"/>
        </a:p>
      </dsp:txBody>
      <dsp:txXfrm>
        <a:off x="0" y="3125460"/>
        <a:ext cx="6900512" cy="983250"/>
      </dsp:txXfrm>
    </dsp:sp>
    <dsp:sp modelId="{E9A694C4-DBA0-4A25-8214-980E0A8C2E06}">
      <dsp:nvSpPr>
        <dsp:cNvPr id="0" name=""/>
        <dsp:cNvSpPr/>
      </dsp:nvSpPr>
      <dsp:spPr>
        <a:xfrm>
          <a:off x="0" y="4108710"/>
          <a:ext cx="6900512" cy="455715"/>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b="1" kern="1200" dirty="0">
              <a:sym typeface="Wingdings" panose="05000000000000000000" pitchFamily="2" charset="2"/>
            </a:rPr>
            <a:t></a:t>
          </a:r>
          <a:r>
            <a:rPr lang="en-GB" sz="1900" b="1" kern="1200" dirty="0"/>
            <a:t> Session 3. Needs and priorities for the future (10 Feb 2022)</a:t>
          </a:r>
          <a:endParaRPr lang="en-US" sz="1900" kern="1200" dirty="0"/>
        </a:p>
      </dsp:txBody>
      <dsp:txXfrm>
        <a:off x="22246" y="4130956"/>
        <a:ext cx="6856020" cy="411223"/>
      </dsp:txXfrm>
    </dsp:sp>
    <dsp:sp modelId="{CB062921-402B-4D6C-9887-A59E46C64489}">
      <dsp:nvSpPr>
        <dsp:cNvPr id="0" name=""/>
        <dsp:cNvSpPr/>
      </dsp:nvSpPr>
      <dsp:spPr>
        <a:xfrm>
          <a:off x="0" y="4564425"/>
          <a:ext cx="6900512"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dirty="0"/>
            <a:t>‘Real time consulting’</a:t>
          </a:r>
          <a:endParaRPr lang="en-US" sz="1500" kern="1200" dirty="0"/>
        </a:p>
        <a:p>
          <a:pPr marL="114300" lvl="1" indent="-114300" algn="l" defTabSz="666750">
            <a:lnSpc>
              <a:spcPct val="90000"/>
            </a:lnSpc>
            <a:spcBef>
              <a:spcPct val="0"/>
            </a:spcBef>
            <a:spcAft>
              <a:spcPct val="20000"/>
            </a:spcAft>
            <a:buChar char="••"/>
          </a:pPr>
          <a:r>
            <a:rPr lang="en-GB" sz="1500" kern="1200" dirty="0"/>
            <a:t>Needs and priorities for the future work on SDG 6 monitoring</a:t>
          </a:r>
          <a:endParaRPr lang="en-US" sz="1500" kern="1200" dirty="0"/>
        </a:p>
      </dsp:txBody>
      <dsp:txXfrm>
        <a:off x="0" y="4564425"/>
        <a:ext cx="6900512" cy="521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4BABC-467B-4205-94B8-F514C4AB9235}">
      <dsp:nvSpPr>
        <dsp:cNvPr id="0" name=""/>
        <dsp:cNvSpPr/>
      </dsp:nvSpPr>
      <dsp:spPr>
        <a:xfrm rot="5400000">
          <a:off x="401934" y="1628718"/>
          <a:ext cx="1204565" cy="2004369"/>
        </a:xfrm>
        <a:prstGeom prst="corner">
          <a:avLst>
            <a:gd name="adj1" fmla="val 16120"/>
            <a:gd name="adj2" fmla="val 16110"/>
          </a:avLst>
        </a:prstGeom>
        <a:solidFill>
          <a:srgbClr val="C00000"/>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sp>
    <dsp:sp modelId="{5E890730-331E-463A-9757-2C3B33F3F454}">
      <dsp:nvSpPr>
        <dsp:cNvPr id="0" name=""/>
        <dsp:cNvSpPr/>
      </dsp:nvSpPr>
      <dsp:spPr>
        <a:xfrm>
          <a:off x="200862" y="2227593"/>
          <a:ext cx="1809556" cy="158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fr-FR" sz="2000" kern="1200" dirty="0"/>
            <a:t>1. Global </a:t>
          </a:r>
          <a:r>
            <a:rPr lang="fr-FR" sz="2000" kern="1200" dirty="0" err="1"/>
            <a:t>baseline</a:t>
          </a:r>
          <a:endParaRPr lang="fr-FR" sz="2000" kern="1200" dirty="0"/>
        </a:p>
        <a:p>
          <a:pPr lvl="0" algn="l" defTabSz="889000">
            <a:lnSpc>
              <a:spcPct val="90000"/>
            </a:lnSpc>
            <a:spcBef>
              <a:spcPct val="0"/>
            </a:spcBef>
            <a:spcAft>
              <a:spcPct val="35000"/>
            </a:spcAft>
          </a:pPr>
          <a:r>
            <a:rPr lang="fr-FR" sz="2000" kern="1200" dirty="0"/>
            <a:t>2015-2018</a:t>
          </a:r>
        </a:p>
      </dsp:txBody>
      <dsp:txXfrm>
        <a:off x="200862" y="2227593"/>
        <a:ext cx="1809556" cy="1586182"/>
      </dsp:txXfrm>
    </dsp:sp>
    <dsp:sp modelId="{C7B98BD7-30E2-4190-969E-2995C06F200D}">
      <dsp:nvSpPr>
        <dsp:cNvPr id="0" name=""/>
        <dsp:cNvSpPr/>
      </dsp:nvSpPr>
      <dsp:spPr>
        <a:xfrm>
          <a:off x="1668992" y="1481154"/>
          <a:ext cx="341425" cy="341425"/>
        </a:xfrm>
        <a:prstGeom prst="triangle">
          <a:avLst>
            <a:gd name="adj" fmla="val 100000"/>
          </a:avLst>
        </a:prstGeom>
        <a:solidFill>
          <a:srgbClr val="F99D26"/>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sp>
    <dsp:sp modelId="{B6190418-2518-4464-9ADA-5DCA357AF747}">
      <dsp:nvSpPr>
        <dsp:cNvPr id="0" name=""/>
        <dsp:cNvSpPr/>
      </dsp:nvSpPr>
      <dsp:spPr>
        <a:xfrm rot="5400000">
          <a:off x="2617184" y="1080552"/>
          <a:ext cx="1204565" cy="2004369"/>
        </a:xfrm>
        <a:prstGeom prst="corner">
          <a:avLst>
            <a:gd name="adj1" fmla="val 16120"/>
            <a:gd name="adj2" fmla="val 16110"/>
          </a:avLst>
        </a:prstGeom>
        <a:solidFill>
          <a:schemeClr val="accent4"/>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sp>
    <dsp:sp modelId="{37201FA4-88D4-440A-80BA-E32F11BE41C3}">
      <dsp:nvSpPr>
        <dsp:cNvPr id="0" name=""/>
        <dsp:cNvSpPr/>
      </dsp:nvSpPr>
      <dsp:spPr>
        <a:xfrm>
          <a:off x="2394461" y="1679427"/>
          <a:ext cx="2139565" cy="158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fr-FR" sz="2000" kern="1200" dirty="0"/>
            <a:t>2. </a:t>
          </a:r>
          <a:r>
            <a:rPr lang="fr-FR" sz="2000" strike="noStrike" kern="1200" baseline="0" dirty="0" err="1"/>
            <a:t>Build</a:t>
          </a:r>
          <a:r>
            <a:rPr lang="fr-FR" sz="2000" strike="noStrike" kern="1200" baseline="0" dirty="0"/>
            <a:t> national </a:t>
          </a:r>
          <a:r>
            <a:rPr lang="fr-FR" sz="2000" strike="noStrike" kern="1200" baseline="0" dirty="0" err="1"/>
            <a:t>ownership</a:t>
          </a:r>
          <a:endParaRPr lang="fr-FR" sz="2000" strike="noStrike" kern="1200" baseline="0" dirty="0"/>
        </a:p>
        <a:p>
          <a:pPr lvl="0" algn="l" defTabSz="889000">
            <a:lnSpc>
              <a:spcPct val="90000"/>
            </a:lnSpc>
            <a:spcBef>
              <a:spcPct val="0"/>
            </a:spcBef>
            <a:spcAft>
              <a:spcPct val="35000"/>
            </a:spcAft>
          </a:pPr>
          <a:r>
            <a:rPr lang="fr-FR" sz="2000" kern="1200" dirty="0"/>
            <a:t>2019-2022</a:t>
          </a:r>
        </a:p>
      </dsp:txBody>
      <dsp:txXfrm>
        <a:off x="2394461" y="1679427"/>
        <a:ext cx="2139565" cy="1586182"/>
      </dsp:txXfrm>
    </dsp:sp>
    <dsp:sp modelId="{4566DB4B-0A60-4151-9D20-6A3E2F70CD37}">
      <dsp:nvSpPr>
        <dsp:cNvPr id="0" name=""/>
        <dsp:cNvSpPr/>
      </dsp:nvSpPr>
      <dsp:spPr>
        <a:xfrm>
          <a:off x="3884243" y="932988"/>
          <a:ext cx="341425" cy="341425"/>
        </a:xfrm>
        <a:prstGeom prst="triangle">
          <a:avLst>
            <a:gd name="adj" fmla="val 100000"/>
          </a:avLst>
        </a:prstGeom>
        <a:solidFill>
          <a:srgbClr val="E11484"/>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sp>
    <dsp:sp modelId="{5F66E037-CEC5-4121-9B5F-CBDDFBE6A94C}">
      <dsp:nvSpPr>
        <dsp:cNvPr id="0" name=""/>
        <dsp:cNvSpPr/>
      </dsp:nvSpPr>
      <dsp:spPr>
        <a:xfrm rot="5400000">
          <a:off x="4832435" y="532386"/>
          <a:ext cx="1204565" cy="2004369"/>
        </a:xfrm>
        <a:prstGeom prst="corner">
          <a:avLst>
            <a:gd name="adj1" fmla="val 16120"/>
            <a:gd name="adj2" fmla="val 16110"/>
          </a:avLst>
        </a:prstGeom>
        <a:solidFill>
          <a:srgbClr val="E11484"/>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sp>
    <dsp:sp modelId="{F8108A34-B5E6-48D9-97BC-AFC797A6B662}">
      <dsp:nvSpPr>
        <dsp:cNvPr id="0" name=""/>
        <dsp:cNvSpPr/>
      </dsp:nvSpPr>
      <dsp:spPr>
        <a:xfrm>
          <a:off x="4657837" y="1131261"/>
          <a:ext cx="2150947" cy="158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fr-FR" sz="2000" kern="1200" dirty="0"/>
            <a:t>3. </a:t>
          </a:r>
          <a:r>
            <a:rPr lang="fr-FR" sz="2000" kern="1200" dirty="0" err="1"/>
            <a:t>Integrate</a:t>
          </a:r>
          <a:r>
            <a:rPr lang="fr-FR" sz="2000" kern="1200" dirty="0"/>
            <a:t> and </a:t>
          </a:r>
          <a:r>
            <a:rPr lang="fr-FR" sz="2000" kern="1200" dirty="0" err="1"/>
            <a:t>mainstream</a:t>
          </a:r>
          <a:endParaRPr lang="fr-FR" sz="2000" kern="1200" dirty="0"/>
        </a:p>
        <a:p>
          <a:pPr lvl="0" algn="l" defTabSz="889000">
            <a:lnSpc>
              <a:spcPct val="90000"/>
            </a:lnSpc>
            <a:spcBef>
              <a:spcPct val="0"/>
            </a:spcBef>
            <a:spcAft>
              <a:spcPct val="35000"/>
            </a:spcAft>
          </a:pPr>
          <a:r>
            <a:rPr lang="fr-FR" sz="2000" kern="1200" dirty="0"/>
            <a:t>2023-2026</a:t>
          </a:r>
        </a:p>
      </dsp:txBody>
      <dsp:txXfrm>
        <a:off x="4657837" y="1131261"/>
        <a:ext cx="2150947" cy="1586182"/>
      </dsp:txXfrm>
    </dsp:sp>
    <dsp:sp modelId="{99B6FE7A-253C-47DC-8F41-71A74F484649}">
      <dsp:nvSpPr>
        <dsp:cNvPr id="0" name=""/>
        <dsp:cNvSpPr/>
      </dsp:nvSpPr>
      <dsp:spPr>
        <a:xfrm>
          <a:off x="6099493" y="384822"/>
          <a:ext cx="341425" cy="341425"/>
        </a:xfrm>
        <a:prstGeom prst="triangle">
          <a:avLst>
            <a:gd name="adj" fmla="val 100000"/>
          </a:avLst>
        </a:prstGeom>
        <a:solidFill>
          <a:srgbClr val="00B050"/>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sp>
    <dsp:sp modelId="{F04CEC53-97C7-44B9-B277-2996FD7FC2F1}">
      <dsp:nvSpPr>
        <dsp:cNvPr id="0" name=""/>
        <dsp:cNvSpPr/>
      </dsp:nvSpPr>
      <dsp:spPr>
        <a:xfrm rot="5400000">
          <a:off x="7047685" y="-15779"/>
          <a:ext cx="1204565" cy="2004369"/>
        </a:xfrm>
        <a:prstGeom prst="corner">
          <a:avLst>
            <a:gd name="adj1" fmla="val 16120"/>
            <a:gd name="adj2" fmla="val 16110"/>
          </a:avLst>
        </a:prstGeom>
        <a:solidFill>
          <a:srgbClr val="00B050"/>
        </a:solidFill>
        <a:ln w="12700" cap="flat" cmpd="sng" algn="ctr">
          <a:noFill/>
          <a:prstDash val="solid"/>
          <a:miter lim="800000"/>
        </a:ln>
        <a:effectLst/>
      </dsp:spPr>
      <dsp:style>
        <a:lnRef idx="2">
          <a:scrgbClr r="0" g="0" b="0"/>
        </a:lnRef>
        <a:fillRef idx="1">
          <a:scrgbClr r="0" g="0" b="0"/>
        </a:fillRef>
        <a:effectRef idx="1">
          <a:scrgbClr r="0" g="0" b="0"/>
        </a:effectRef>
        <a:fontRef idx="minor">
          <a:schemeClr val="lt1"/>
        </a:fontRef>
      </dsp:style>
    </dsp:sp>
    <dsp:sp modelId="{7C91DD3A-C50B-47D6-858F-7F8590036CAD}">
      <dsp:nvSpPr>
        <dsp:cNvPr id="0" name=""/>
        <dsp:cNvSpPr/>
      </dsp:nvSpPr>
      <dsp:spPr>
        <a:xfrm>
          <a:off x="6846613" y="583095"/>
          <a:ext cx="1809556" cy="158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000" kern="1200" dirty="0"/>
            <a:t>4. </a:t>
          </a:r>
          <a:r>
            <a:rPr lang="fr-FR" sz="2000" kern="1200" dirty="0" err="1"/>
            <a:t>Consolidate</a:t>
          </a:r>
          <a:r>
            <a:rPr lang="fr-FR" sz="2000" kern="1200" dirty="0"/>
            <a:t> and </a:t>
          </a:r>
          <a:r>
            <a:rPr lang="fr-FR" sz="2000" kern="1200" dirty="0" err="1"/>
            <a:t>sustain</a:t>
          </a:r>
          <a:endParaRPr lang="fr-FR" sz="2000" kern="1200" dirty="0"/>
        </a:p>
        <a:p>
          <a:pPr lvl="0" algn="l" defTabSz="711200">
            <a:lnSpc>
              <a:spcPct val="90000"/>
            </a:lnSpc>
            <a:spcBef>
              <a:spcPct val="0"/>
            </a:spcBef>
            <a:spcAft>
              <a:spcPct val="35000"/>
            </a:spcAft>
          </a:pPr>
          <a:r>
            <a:rPr lang="fr-FR" sz="2000" kern="1200" dirty="0"/>
            <a:t>2027-2030</a:t>
          </a:r>
        </a:p>
      </dsp:txBody>
      <dsp:txXfrm>
        <a:off x="6846613" y="583095"/>
        <a:ext cx="1809556" cy="15861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8DFED-4FFD-4561-A39D-C16C6B5BC906}">
      <dsp:nvSpPr>
        <dsp:cNvPr id="0" name=""/>
        <dsp:cNvSpPr/>
      </dsp:nvSpPr>
      <dsp:spPr>
        <a:xfrm>
          <a:off x="2953619" y="0"/>
          <a:ext cx="2164707" cy="2164927"/>
        </a:xfrm>
        <a:prstGeom prst="circularArrow">
          <a:avLst>
            <a:gd name="adj1" fmla="val 10980"/>
            <a:gd name="adj2" fmla="val 1142322"/>
            <a:gd name="adj3" fmla="val 4500000"/>
            <a:gd name="adj4" fmla="val 10800000"/>
            <a:gd name="adj5" fmla="val 125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4389C5-2BE7-4E05-83C8-B4B41D75943C}">
      <dsp:nvSpPr>
        <dsp:cNvPr id="0" name=""/>
        <dsp:cNvSpPr/>
      </dsp:nvSpPr>
      <dsp:spPr>
        <a:xfrm>
          <a:off x="3431552" y="783645"/>
          <a:ext cx="1208029" cy="603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de-DE" sz="1900" kern="1200" dirty="0"/>
            <a:t>Capacity building</a:t>
          </a:r>
          <a:endParaRPr lang="en-GB" sz="1900" kern="1200" dirty="0"/>
        </a:p>
      </dsp:txBody>
      <dsp:txXfrm>
        <a:off x="3431552" y="783645"/>
        <a:ext cx="1208029" cy="603952"/>
      </dsp:txXfrm>
    </dsp:sp>
    <dsp:sp modelId="{05D2DFE9-D7E0-4D88-B6E0-54BC5BB316BA}">
      <dsp:nvSpPr>
        <dsp:cNvPr id="0" name=""/>
        <dsp:cNvSpPr/>
      </dsp:nvSpPr>
      <dsp:spPr>
        <a:xfrm>
          <a:off x="2352244" y="1244072"/>
          <a:ext cx="2164707" cy="2164927"/>
        </a:xfrm>
        <a:prstGeom prst="leftCircularArrow">
          <a:avLst>
            <a:gd name="adj1" fmla="val 10980"/>
            <a:gd name="adj2" fmla="val 1142322"/>
            <a:gd name="adj3" fmla="val 6300000"/>
            <a:gd name="adj4" fmla="val 18900000"/>
            <a:gd name="adj5" fmla="val 125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B9FB31-65F0-4C53-B460-04657D257843}">
      <dsp:nvSpPr>
        <dsp:cNvPr id="0" name=""/>
        <dsp:cNvSpPr/>
      </dsp:nvSpPr>
      <dsp:spPr>
        <a:xfrm>
          <a:off x="2827741" y="2030014"/>
          <a:ext cx="1208029" cy="603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de-DE" sz="1900" kern="1200" dirty="0"/>
            <a:t>Global data compilation</a:t>
          </a:r>
          <a:endParaRPr lang="en-GB" sz="1900" kern="1200" dirty="0"/>
        </a:p>
      </dsp:txBody>
      <dsp:txXfrm>
        <a:off x="2827741" y="2030014"/>
        <a:ext cx="1208029" cy="603952"/>
      </dsp:txXfrm>
    </dsp:sp>
    <dsp:sp modelId="{66E15C64-7002-44D8-B49F-8A5C9069040F}">
      <dsp:nvSpPr>
        <dsp:cNvPr id="0" name=""/>
        <dsp:cNvSpPr/>
      </dsp:nvSpPr>
      <dsp:spPr>
        <a:xfrm>
          <a:off x="2953619" y="2492738"/>
          <a:ext cx="2164707" cy="2164927"/>
        </a:xfrm>
        <a:prstGeom prst="circularArrow">
          <a:avLst>
            <a:gd name="adj1" fmla="val 10980"/>
            <a:gd name="adj2" fmla="val 1142322"/>
            <a:gd name="adj3" fmla="val 4500000"/>
            <a:gd name="adj4" fmla="val 13500000"/>
            <a:gd name="adj5" fmla="val 125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DC3714-E877-4C8E-AC95-B7E5CD606E67}">
      <dsp:nvSpPr>
        <dsp:cNvPr id="0" name=""/>
        <dsp:cNvSpPr/>
      </dsp:nvSpPr>
      <dsp:spPr>
        <a:xfrm>
          <a:off x="3431552" y="3276383"/>
          <a:ext cx="1208029" cy="603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de-DE" sz="1900" kern="1200" dirty="0"/>
            <a:t>Progress reporting</a:t>
          </a:r>
          <a:endParaRPr lang="en-GB" sz="1900" kern="1200" dirty="0"/>
        </a:p>
      </dsp:txBody>
      <dsp:txXfrm>
        <a:off x="3431552" y="3276383"/>
        <a:ext cx="1208029" cy="603952"/>
      </dsp:txXfrm>
    </dsp:sp>
    <dsp:sp modelId="{221CEDD2-3E3D-436F-80CD-27446F083938}">
      <dsp:nvSpPr>
        <dsp:cNvPr id="0" name=""/>
        <dsp:cNvSpPr/>
      </dsp:nvSpPr>
      <dsp:spPr>
        <a:xfrm>
          <a:off x="2506547" y="3880335"/>
          <a:ext cx="1859756" cy="1860655"/>
        </a:xfrm>
        <a:prstGeom prst="blockArc">
          <a:avLst>
            <a:gd name="adj1" fmla="val 0"/>
            <a:gd name="adj2" fmla="val 18900000"/>
            <a:gd name="adj3" fmla="val 1274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2AC38B-D215-4FC6-A7E8-675F5CFDCF3C}">
      <dsp:nvSpPr>
        <dsp:cNvPr id="0" name=""/>
        <dsp:cNvSpPr/>
      </dsp:nvSpPr>
      <dsp:spPr>
        <a:xfrm>
          <a:off x="2827741" y="4522752"/>
          <a:ext cx="1208029" cy="603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de-DE" sz="1900" kern="1200" dirty="0"/>
            <a:t>Outreach + planning</a:t>
          </a:r>
          <a:endParaRPr lang="en-GB" sz="1900" kern="1200" dirty="0"/>
        </a:p>
      </dsp:txBody>
      <dsp:txXfrm>
        <a:off x="2827741" y="4522752"/>
        <a:ext cx="1208029" cy="6039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544ED-1998-4F73-BC89-E886FA5B9FED}">
      <dsp:nvSpPr>
        <dsp:cNvPr id="0" name=""/>
        <dsp:cNvSpPr/>
      </dsp:nvSpPr>
      <dsp:spPr>
        <a:xfrm>
          <a:off x="4090" y="550546"/>
          <a:ext cx="3302678" cy="1142916"/>
        </a:xfrm>
        <a:prstGeom prst="homePlate">
          <a:avLst/>
        </a:prstGeom>
        <a:solidFill>
          <a:srgbClr val="E114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l" defTabSz="889000">
            <a:lnSpc>
              <a:spcPct val="90000"/>
            </a:lnSpc>
            <a:spcBef>
              <a:spcPct val="0"/>
            </a:spcBef>
            <a:spcAft>
              <a:spcPct val="35000"/>
            </a:spcAft>
          </a:pPr>
          <a:r>
            <a:rPr lang="de-DE" sz="2000" kern="1200" dirty="0"/>
            <a:t>UN sends data request to countries / estimates based on open data</a:t>
          </a:r>
        </a:p>
      </dsp:txBody>
      <dsp:txXfrm>
        <a:off x="4090" y="550546"/>
        <a:ext cx="3016949" cy="1142916"/>
      </dsp:txXfrm>
    </dsp:sp>
    <dsp:sp modelId="{0E59BBD1-BD38-49AC-B52A-EFA54E4A33CF}">
      <dsp:nvSpPr>
        <dsp:cNvPr id="0" name=""/>
        <dsp:cNvSpPr/>
      </dsp:nvSpPr>
      <dsp:spPr>
        <a:xfrm>
          <a:off x="2611124" y="550546"/>
          <a:ext cx="3478224" cy="1142916"/>
        </a:xfrm>
        <a:prstGeom prst="chevron">
          <a:avLst/>
        </a:prstGeom>
        <a:solidFill>
          <a:srgbClr val="F36D2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de-DE" sz="2000" kern="1200" dirty="0"/>
            <a:t>Country compiles / validate data and submit to UN</a:t>
          </a:r>
        </a:p>
      </dsp:txBody>
      <dsp:txXfrm>
        <a:off x="3182582" y="550546"/>
        <a:ext cx="2335308" cy="1142916"/>
      </dsp:txXfrm>
    </dsp:sp>
    <dsp:sp modelId="{A200E16A-4C39-4C42-93E2-3FD7D9059972}">
      <dsp:nvSpPr>
        <dsp:cNvPr id="0" name=""/>
        <dsp:cNvSpPr/>
      </dsp:nvSpPr>
      <dsp:spPr>
        <a:xfrm>
          <a:off x="5393704" y="550546"/>
          <a:ext cx="3478224" cy="1142916"/>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de-DE" sz="2000" kern="1200" dirty="0"/>
            <a:t>UN validates data together with country</a:t>
          </a:r>
        </a:p>
      </dsp:txBody>
      <dsp:txXfrm>
        <a:off x="5965162" y="550546"/>
        <a:ext cx="2335308" cy="1142916"/>
      </dsp:txXfrm>
    </dsp:sp>
    <dsp:sp modelId="{2660D3C0-D02C-41E3-BA7C-5BDAF0822452}">
      <dsp:nvSpPr>
        <dsp:cNvPr id="0" name=""/>
        <dsp:cNvSpPr/>
      </dsp:nvSpPr>
      <dsp:spPr>
        <a:xfrm>
          <a:off x="8176284" y="550546"/>
          <a:ext cx="3478224" cy="1142916"/>
        </a:xfrm>
        <a:prstGeom prst="chevron">
          <a:avLst/>
        </a:prstGeom>
        <a:solidFill>
          <a:srgbClr val="279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de-DE" sz="2000" kern="1200" dirty="0"/>
            <a:t>Country signoff and publication of data</a:t>
          </a:r>
        </a:p>
      </dsp:txBody>
      <dsp:txXfrm>
        <a:off x="8747742" y="550546"/>
        <a:ext cx="2335308" cy="114291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F6F03157-0BD5-4774-BB83-84C8F346CB96}" type="datetimeFigureOut">
              <a:rPr lang="de-DE" smtClean="0"/>
              <a:t>09.12.2021</a:t>
            </a:fld>
            <a:endParaRPr lang="de-DE"/>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52604357-7FF2-4D22-A0EF-26E7C62D5695}" type="slidenum">
              <a:rPr lang="de-DE" smtClean="0"/>
              <a:t>‹#›</a:t>
            </a:fld>
            <a:endParaRPr lang="de-DE"/>
          </a:p>
        </p:txBody>
      </p:sp>
    </p:spTree>
    <p:extLst>
      <p:ext uri="{BB962C8B-B14F-4D97-AF65-F5344CB8AC3E}">
        <p14:creationId xmlns:p14="http://schemas.microsoft.com/office/powerpoint/2010/main" val="3372447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52604357-7FF2-4D22-A0EF-26E7C62D5695}" type="slidenum">
              <a:rPr lang="de-DE" smtClean="0"/>
              <a:t>2</a:t>
            </a:fld>
            <a:endParaRPr lang="de-DE"/>
          </a:p>
        </p:txBody>
      </p:sp>
    </p:spTree>
    <p:extLst>
      <p:ext uri="{BB962C8B-B14F-4D97-AF65-F5344CB8AC3E}">
        <p14:creationId xmlns:p14="http://schemas.microsoft.com/office/powerpoint/2010/main" val="261360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52604357-7FF2-4D22-A0EF-26E7C62D5695}" type="slidenum">
              <a:rPr lang="de-DE" smtClean="0"/>
              <a:t>3</a:t>
            </a:fld>
            <a:endParaRPr lang="de-DE"/>
          </a:p>
        </p:txBody>
      </p:sp>
    </p:spTree>
    <p:extLst>
      <p:ext uri="{BB962C8B-B14F-4D97-AF65-F5344CB8AC3E}">
        <p14:creationId xmlns:p14="http://schemas.microsoft.com/office/powerpoint/2010/main" val="166063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52604357-7FF2-4D22-A0EF-26E7C62D5695}" type="slidenum">
              <a:rPr lang="de-DE" smtClean="0"/>
              <a:t>4</a:t>
            </a:fld>
            <a:endParaRPr lang="de-DE"/>
          </a:p>
        </p:txBody>
      </p:sp>
    </p:spTree>
    <p:extLst>
      <p:ext uri="{BB962C8B-B14F-4D97-AF65-F5344CB8AC3E}">
        <p14:creationId xmlns:p14="http://schemas.microsoft.com/office/powerpoint/2010/main" val="2397989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604357-7FF2-4D22-A0EF-26E7C62D5695}" type="slidenum">
              <a:rPr lang="de-DE" smtClean="0"/>
              <a:t>5</a:t>
            </a:fld>
            <a:endParaRPr lang="de-DE"/>
          </a:p>
        </p:txBody>
      </p:sp>
    </p:spTree>
    <p:extLst>
      <p:ext uri="{BB962C8B-B14F-4D97-AF65-F5344CB8AC3E}">
        <p14:creationId xmlns:p14="http://schemas.microsoft.com/office/powerpoint/2010/main" val="37342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604357-7FF2-4D22-A0EF-26E7C62D5695}" type="slidenum">
              <a:rPr lang="de-DE" smtClean="0"/>
              <a:t>6</a:t>
            </a:fld>
            <a:endParaRPr lang="de-DE"/>
          </a:p>
        </p:txBody>
      </p:sp>
    </p:spTree>
    <p:extLst>
      <p:ext uri="{BB962C8B-B14F-4D97-AF65-F5344CB8AC3E}">
        <p14:creationId xmlns:p14="http://schemas.microsoft.com/office/powerpoint/2010/main" val="25348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604357-7FF2-4D22-A0EF-26E7C62D5695}" type="slidenum">
              <a:rPr lang="de-DE" smtClean="0"/>
              <a:t>7</a:t>
            </a:fld>
            <a:endParaRPr lang="de-DE"/>
          </a:p>
        </p:txBody>
      </p:sp>
    </p:spTree>
    <p:extLst>
      <p:ext uri="{BB962C8B-B14F-4D97-AF65-F5344CB8AC3E}">
        <p14:creationId xmlns:p14="http://schemas.microsoft.com/office/powerpoint/2010/main" val="683712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7340BB4-4280-4CEA-92D7-119E053EC25C}" type="slidenum">
              <a:rPr lang="de-DE" smtClean="0"/>
              <a:t>27</a:t>
            </a:fld>
            <a:endParaRPr lang="de-DE"/>
          </a:p>
        </p:txBody>
      </p:sp>
    </p:spTree>
    <p:extLst>
      <p:ext uri="{BB962C8B-B14F-4D97-AF65-F5344CB8AC3E}">
        <p14:creationId xmlns:p14="http://schemas.microsoft.com/office/powerpoint/2010/main" val="4142071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Over to Will...</a:t>
            </a:r>
            <a:endParaRPr lang="en-GB" dirty="0"/>
          </a:p>
        </p:txBody>
      </p:sp>
      <p:sp>
        <p:nvSpPr>
          <p:cNvPr id="4" name="Slide Number Placeholder 3"/>
          <p:cNvSpPr>
            <a:spLocks noGrp="1"/>
          </p:cNvSpPr>
          <p:nvPr>
            <p:ph type="sldNum" sz="quarter" idx="10"/>
          </p:nvPr>
        </p:nvSpPr>
        <p:spPr/>
        <p:txBody>
          <a:bodyPr/>
          <a:lstStyle/>
          <a:p>
            <a:fld id="{52604357-7FF2-4D22-A0EF-26E7C62D5695}" type="slidenum">
              <a:rPr lang="de-DE" smtClean="0"/>
              <a:t>28</a:t>
            </a:fld>
            <a:endParaRPr lang="de-DE"/>
          </a:p>
        </p:txBody>
      </p:sp>
    </p:spTree>
    <p:extLst>
      <p:ext uri="{BB962C8B-B14F-4D97-AF65-F5344CB8AC3E}">
        <p14:creationId xmlns:p14="http://schemas.microsoft.com/office/powerpoint/2010/main" val="3919088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136DB4-22B5-4CB4-A5A4-AB522D0ACFFC}"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259099090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8.jpeg"/><Relationship Id="rId13" Type="http://schemas.microsoft.com/office/2007/relationships/hdphoto" Target="../media/hdphoto2.wdp"/><Relationship Id="rId3" Type="http://schemas.openxmlformats.org/officeDocument/2006/relationships/image" Target="../media/image14.png"/><Relationship Id="rId7" Type="http://schemas.microsoft.com/office/2007/relationships/hdphoto" Target="../media/hdphoto1.wdp"/><Relationship Id="rId12"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jpeg"/><Relationship Id="rId4" Type="http://schemas.openxmlformats.org/officeDocument/2006/relationships/image" Target="../media/image15.jpeg"/><Relationship Id="rId9" Type="http://schemas.openxmlformats.org/officeDocument/2006/relationships/image" Target="../media/image1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5638800"/>
          </a:xfrm>
          <a:prstGeom prst="rect">
            <a:avLst/>
          </a:prstGeom>
          <a:solidFill>
            <a:srgbClr val="069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24000" y="1297461"/>
            <a:ext cx="9144000" cy="2212502"/>
          </a:xfrm>
        </p:spPr>
        <p:txBody>
          <a:bodyPr anchor="b"/>
          <a:lstStyle>
            <a:lvl1pPr algn="ctr">
              <a:defRPr sz="6000">
                <a:solidFill>
                  <a:srgbClr val="FFFFFF"/>
                </a:solidFill>
              </a:defRPr>
            </a:lvl1pPr>
          </a:lstStyle>
          <a:p>
            <a:r>
              <a:rPr lang="en-US" dirty="0"/>
              <a:t>Click to edit Master title style</a:t>
            </a:r>
            <a:endParaRPr lang="de-DE"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e-DE" dirty="0"/>
          </a:p>
        </p:txBody>
      </p:sp>
      <p:grpSp>
        <p:nvGrpSpPr>
          <p:cNvPr id="12" name="Group 11"/>
          <p:cNvGrpSpPr/>
          <p:nvPr userDrawn="1"/>
        </p:nvGrpSpPr>
        <p:grpSpPr>
          <a:xfrm>
            <a:off x="464409" y="79321"/>
            <a:ext cx="11263182" cy="1079599"/>
            <a:chOff x="485776" y="273871"/>
            <a:chExt cx="11263182" cy="1079599"/>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41573" y="273871"/>
              <a:ext cx="3807385" cy="1023590"/>
            </a:xfrm>
            <a:prstGeom prst="rect">
              <a:avLst/>
            </a:prstGeom>
          </p:spPr>
        </p:pic>
        <p:pic>
          <p:nvPicPr>
            <p:cNvPr id="9"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r="62207"/>
            <a:stretch/>
          </p:blipFill>
          <p:spPr bwMode="auto">
            <a:xfrm>
              <a:off x="485776" y="525566"/>
              <a:ext cx="1924050" cy="82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Rectangle 21"/>
          <p:cNvSpPr/>
          <p:nvPr userDrawn="1"/>
        </p:nvSpPr>
        <p:spPr>
          <a:xfrm>
            <a:off x="0" y="5638800"/>
            <a:ext cx="12192000" cy="12192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p:cNvGrpSpPr>
            <a:grpSpLocks noChangeAspect="1"/>
          </p:cNvGrpSpPr>
          <p:nvPr userDrawn="1"/>
        </p:nvGrpSpPr>
        <p:grpSpPr>
          <a:xfrm>
            <a:off x="155999" y="5728438"/>
            <a:ext cx="11880000" cy="1064801"/>
            <a:chOff x="2040578" y="-2583762"/>
            <a:chExt cx="9041886" cy="810422"/>
          </a:xfrm>
        </p:grpSpPr>
        <p:pic>
          <p:nvPicPr>
            <p:cNvPr id="14" name="Picture 2" descr="http://www.un.org/youthenvoy/wp-content/uploads/2013/08/unhabitat-logo-260px1.jpg"/>
            <p:cNvPicPr>
              <a:picLocks noChangeAspect="1" noChangeArrowheads="1"/>
            </p:cNvPicPr>
            <p:nvPr userDrawn="1"/>
          </p:nvPicPr>
          <p:blipFill rotWithShape="1">
            <a:blip r:embed="rId4" cstate="email">
              <a:grayscl/>
              <a:extLst>
                <a:ext uri="{28A0092B-C50C-407E-A947-70E740481C1C}">
                  <a14:useLocalDpi xmlns:a14="http://schemas.microsoft.com/office/drawing/2010/main"/>
                </a:ext>
              </a:extLst>
            </a:blip>
            <a:srcRect/>
            <a:stretch/>
          </p:blipFill>
          <p:spPr bwMode="auto">
            <a:xfrm>
              <a:off x="2785610" y="-2318079"/>
              <a:ext cx="124780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p:cNvPicPr>
              <a:picLocks noChangeAspect="1" noChangeArrowheads="1"/>
            </p:cNvPicPr>
            <p:nvPr userDrawn="1"/>
          </p:nvPicPr>
          <p:blipFill>
            <a:blip r:embed="rId5" cstate="email">
              <a:grayscl/>
              <a:extLst>
                <a:ext uri="{28A0092B-C50C-407E-A947-70E740481C1C}">
                  <a14:useLocalDpi xmlns:a14="http://schemas.microsoft.com/office/drawing/2010/main"/>
                </a:ext>
              </a:extLst>
            </a:blip>
            <a:srcRect/>
            <a:stretch>
              <a:fillRect/>
            </a:stretch>
          </p:blipFill>
          <p:spPr bwMode="auto">
            <a:xfrm>
              <a:off x="5434600" y="-2336079"/>
              <a:ext cx="1102651"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userDrawn="1"/>
          </p:nvPicPr>
          <p:blipFill>
            <a:blip r:embed="rId6" cstate="email">
              <a:graysc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9962738" y="-2425591"/>
              <a:ext cx="1119726" cy="396000"/>
            </a:xfrm>
            <a:prstGeom prst="rect">
              <a:avLst/>
            </a:prstGeom>
          </p:spPr>
        </p:pic>
        <p:pic>
          <p:nvPicPr>
            <p:cNvPr id="17" name="Picture 16"/>
            <p:cNvPicPr>
              <a:picLocks noChangeAspect="1"/>
            </p:cNvPicPr>
            <p:nvPr userDrawn="1"/>
          </p:nvPicPr>
          <p:blipFill>
            <a:blip r:embed="rId8" cstate="email">
              <a:grayscl/>
              <a:extLst>
                <a:ext uri="{28A0092B-C50C-407E-A947-70E740481C1C}">
                  <a14:useLocalDpi xmlns:a14="http://schemas.microsoft.com/office/drawing/2010/main"/>
                </a:ext>
              </a:extLst>
            </a:blip>
            <a:stretch>
              <a:fillRect/>
            </a:stretch>
          </p:blipFill>
          <p:spPr>
            <a:xfrm>
              <a:off x="7765194" y="-2583762"/>
              <a:ext cx="886411" cy="792000"/>
            </a:xfrm>
            <a:prstGeom prst="rect">
              <a:avLst/>
            </a:prstGeom>
          </p:spPr>
        </p:pic>
        <p:pic>
          <p:nvPicPr>
            <p:cNvPr id="18" name="Picture 1"/>
            <p:cNvPicPr>
              <a:picLocks noChangeAspect="1" noChangeArrowheads="1"/>
            </p:cNvPicPr>
            <p:nvPr userDrawn="1"/>
          </p:nvPicPr>
          <p:blipFill>
            <a:blip r:embed="rId9" cstate="email">
              <a:grayscl/>
              <a:extLst>
                <a:ext uri="{28A0092B-C50C-407E-A947-70E740481C1C}">
                  <a14:useLocalDpi xmlns:a14="http://schemas.microsoft.com/office/drawing/2010/main"/>
                </a:ext>
              </a:extLst>
            </a:blip>
            <a:srcRect/>
            <a:stretch>
              <a:fillRect/>
            </a:stretch>
          </p:blipFill>
          <p:spPr bwMode="auto">
            <a:xfrm>
              <a:off x="8700875" y="-2390079"/>
              <a:ext cx="1185957" cy="396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rotWithShape="1">
            <a:blip r:embed="rId10" cstate="email">
              <a:grayscl/>
              <a:extLst>
                <a:ext uri="{28A0092B-C50C-407E-A947-70E740481C1C}">
                  <a14:useLocalDpi xmlns:a14="http://schemas.microsoft.com/office/drawing/2010/main"/>
                </a:ext>
              </a:extLst>
            </a:blip>
            <a:srcRect/>
            <a:stretch/>
          </p:blipFill>
          <p:spPr>
            <a:xfrm>
              <a:off x="4082685" y="-2408079"/>
              <a:ext cx="1293767" cy="432000"/>
            </a:xfrm>
            <a:prstGeom prst="rect">
              <a:avLst/>
            </a:prstGeom>
          </p:spPr>
        </p:pic>
        <p:pic>
          <p:nvPicPr>
            <p:cNvPr id="20" name="Picture 19"/>
            <p:cNvPicPr>
              <a:picLocks noChangeAspect="1"/>
            </p:cNvPicPr>
            <p:nvPr userDrawn="1"/>
          </p:nvPicPr>
          <p:blipFill>
            <a:blip r:embed="rId11"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40578" y="-2385340"/>
              <a:ext cx="695762" cy="612000"/>
            </a:xfrm>
            <a:prstGeom prst="rect">
              <a:avLst/>
            </a:prstGeom>
          </p:spPr>
        </p:pic>
        <p:pic>
          <p:nvPicPr>
            <p:cNvPr id="21" name="Picture 20"/>
            <p:cNvPicPr>
              <a:picLocks noChangeAspect="1"/>
            </p:cNvPicPr>
            <p:nvPr userDrawn="1"/>
          </p:nvPicPr>
          <p:blipFill>
            <a:blip r:embed="rId12" cstate="email">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tretch>
              <a:fillRect/>
            </a:stretch>
          </p:blipFill>
          <p:spPr>
            <a:xfrm>
              <a:off x="6648663" y="-2372079"/>
              <a:ext cx="1173793" cy="360000"/>
            </a:xfrm>
            <a:prstGeom prst="rect">
              <a:avLst/>
            </a:prstGeom>
          </p:spPr>
        </p:pic>
      </p:grpSp>
    </p:spTree>
    <p:extLst>
      <p:ext uri="{BB962C8B-B14F-4D97-AF65-F5344CB8AC3E}">
        <p14:creationId xmlns:p14="http://schemas.microsoft.com/office/powerpoint/2010/main" val="28633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43448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85643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3131065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4187644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lvl1pPr marL="457200" indent="-4572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90778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480767" y="5953655"/>
            <a:ext cx="11236751" cy="904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lvl1pPr marL="457200" indent="-4572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240384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D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86144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de-DE"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411417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de-D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113830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76735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p:cNvSpPr/>
          <p:nvPr userDrawn="1"/>
        </p:nvSpPr>
        <p:spPr>
          <a:xfrm>
            <a:off x="480767" y="5953655"/>
            <a:ext cx="11236751" cy="904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78454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5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26" Type="http://schemas.openxmlformats.org/officeDocument/2006/relationships/image" Target="../media/image12.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5" Type="http://schemas.openxmlformats.org/officeDocument/2006/relationships/image" Target="../media/image11.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0.png"/><Relationship Id="rId5" Type="http://schemas.openxmlformats.org/officeDocument/2006/relationships/slideLayout" Target="../slideLayouts/slideLayout5.xml"/><Relationship Id="rId15" Type="http://schemas.openxmlformats.org/officeDocument/2006/relationships/image" Target="../media/image1.png"/><Relationship Id="rId23" Type="http://schemas.openxmlformats.org/officeDocument/2006/relationships/image" Target="../media/image9.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057805"/>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p:cNvSpPr>
            <a:spLocks noGrp="1"/>
          </p:cNvSpPr>
          <p:nvPr>
            <p:ph type="body" idx="1"/>
          </p:nvPr>
        </p:nvSpPr>
        <p:spPr>
          <a:xfrm>
            <a:off x="838200" y="1422930"/>
            <a:ext cx="10515600" cy="45307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grpSp>
        <p:nvGrpSpPr>
          <p:cNvPr id="19" name="Group 18"/>
          <p:cNvGrpSpPr>
            <a:grpSpLocks noChangeAspect="1"/>
          </p:cNvGrpSpPr>
          <p:nvPr userDrawn="1"/>
        </p:nvGrpSpPr>
        <p:grpSpPr>
          <a:xfrm>
            <a:off x="838200" y="5953655"/>
            <a:ext cx="10515600" cy="805389"/>
            <a:chOff x="232132" y="5806820"/>
            <a:chExt cx="11779759" cy="902210"/>
          </a:xfrm>
        </p:grpSpPr>
        <p:pic>
          <p:nvPicPr>
            <p:cNvPr id="7" name="Picture 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1109681" y="5806820"/>
              <a:ext cx="902210" cy="902210"/>
            </a:xfrm>
            <a:prstGeom prst="rect">
              <a:avLst/>
            </a:prstGeom>
          </p:spPr>
        </p:pic>
        <p:pic>
          <p:nvPicPr>
            <p:cNvPr id="8" name="Picture 7"/>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32132" y="5806820"/>
              <a:ext cx="902210" cy="902210"/>
            </a:xfrm>
            <a:prstGeom prst="rect">
              <a:avLst/>
            </a:prstGeom>
          </p:spPr>
        </p:pic>
        <p:pic>
          <p:nvPicPr>
            <p:cNvPr id="9" name="Picture 8"/>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220169" y="5806820"/>
              <a:ext cx="902210" cy="902210"/>
            </a:xfrm>
            <a:prstGeom prst="rect">
              <a:avLst/>
            </a:prstGeom>
          </p:spPr>
        </p:pic>
        <p:pic>
          <p:nvPicPr>
            <p:cNvPr id="10" name="Picture 9"/>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208206" y="5806820"/>
              <a:ext cx="905258" cy="902210"/>
            </a:xfrm>
            <a:prstGeom prst="rect">
              <a:avLst/>
            </a:prstGeom>
          </p:spPr>
        </p:pic>
        <p:pic>
          <p:nvPicPr>
            <p:cNvPr id="11" name="Picture 10"/>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3199291" y="5806820"/>
              <a:ext cx="905258" cy="902210"/>
            </a:xfrm>
            <a:prstGeom prst="rect">
              <a:avLst/>
            </a:prstGeom>
          </p:spPr>
        </p:pic>
        <p:pic>
          <p:nvPicPr>
            <p:cNvPr id="12" name="Picture 11"/>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4190376" y="5806820"/>
              <a:ext cx="902210" cy="902210"/>
            </a:xfrm>
            <a:prstGeom prst="rect">
              <a:avLst/>
            </a:prstGeom>
          </p:spPr>
        </p:pic>
        <p:pic>
          <p:nvPicPr>
            <p:cNvPr id="13" name="Picture 12"/>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5178413" y="5806820"/>
              <a:ext cx="905258" cy="902210"/>
            </a:xfrm>
            <a:prstGeom prst="rect">
              <a:avLst/>
            </a:prstGeom>
          </p:spPr>
        </p:pic>
        <p:pic>
          <p:nvPicPr>
            <p:cNvPr id="14" name="Picture 13"/>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169498" y="5806820"/>
              <a:ext cx="902210" cy="902210"/>
            </a:xfrm>
            <a:prstGeom prst="rect">
              <a:avLst/>
            </a:prstGeom>
          </p:spPr>
        </p:pic>
        <p:pic>
          <p:nvPicPr>
            <p:cNvPr id="15" name="Picture 14"/>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7157535" y="5806820"/>
              <a:ext cx="902210" cy="902210"/>
            </a:xfrm>
            <a:prstGeom prst="rect">
              <a:avLst/>
            </a:prstGeom>
          </p:spPr>
        </p:pic>
        <p:pic>
          <p:nvPicPr>
            <p:cNvPr id="16" name="Picture 15"/>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8145572" y="5806820"/>
              <a:ext cx="902210" cy="902210"/>
            </a:xfrm>
            <a:prstGeom prst="rect">
              <a:avLst/>
            </a:prstGeom>
          </p:spPr>
        </p:pic>
        <p:pic>
          <p:nvPicPr>
            <p:cNvPr id="17" name="Picture 16"/>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9133609" y="5806820"/>
              <a:ext cx="902210" cy="902210"/>
            </a:xfrm>
            <a:prstGeom prst="rect">
              <a:avLst/>
            </a:prstGeom>
          </p:spPr>
        </p:pic>
        <p:pic>
          <p:nvPicPr>
            <p:cNvPr id="18" name="Picture 17"/>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10121645" y="5806820"/>
              <a:ext cx="902210" cy="902210"/>
            </a:xfrm>
            <a:prstGeom prst="rect">
              <a:avLst/>
            </a:prstGeom>
          </p:spPr>
        </p:pic>
      </p:grpSp>
    </p:spTree>
    <p:extLst>
      <p:ext uri="{BB962C8B-B14F-4D97-AF65-F5344CB8AC3E}">
        <p14:creationId xmlns:p14="http://schemas.microsoft.com/office/powerpoint/2010/main" val="1964688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61"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rgbClr val="009EDB"/>
          </a:solidFill>
          <a:latin typeface="+mj-lt"/>
          <a:ea typeface="+mj-ea"/>
          <a:cs typeface="+mj-cs"/>
        </a:defRPr>
      </a:lvl1pPr>
    </p:titleStyle>
    <p:bodyStyle>
      <a:lvl1pPr marL="457200" indent="-457200" algn="l" defTabSz="914400" rtl="0" eaLnBrk="1" latinLnBrk="0" hangingPunct="1">
        <a:lnSpc>
          <a:spcPct val="90000"/>
        </a:lnSpc>
        <a:spcBef>
          <a:spcPts val="1000"/>
        </a:spcBef>
        <a:buClr>
          <a:srgbClr val="00B0F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www.sdg6monitoring.org/" TargetMode="Externa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dg6data.org/" TargetMode="External"/><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sdg6data.org/" TargetMode="External"/><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sdg6data.org/" TargetMode="External"/><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sdg6data.org/" TargetMode="External"/><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hyperlink" Target="https://www.unwater.org/publication_categories/sdg6-progress-reports/" TargetMode="External"/><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hyperlink" Target="https://www.unwater.org/publication_categories/sdg6-progress-reports/" TargetMode="External"/><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hyperlink" Target="https://www.unwater.org/sdg-6-progress-webinars/" TargetMode="External"/><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8.xml"/><Relationship Id="rId5" Type="http://schemas.openxmlformats.org/officeDocument/2006/relationships/image" Target="../media/image57.jpe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hyperlink" Target="mailto:monitoring@unwater.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a:t>2</a:t>
            </a:r>
            <a:r>
              <a:rPr lang="en-GB" baseline="30000" dirty="0"/>
              <a:t>nd</a:t>
            </a:r>
            <a:r>
              <a:rPr lang="en-GB" dirty="0"/>
              <a:t> Global Workshop on Integrated Monitoring of SDG 6 on Water and Sanitation</a:t>
            </a:r>
          </a:p>
        </p:txBody>
      </p:sp>
      <p:sp>
        <p:nvSpPr>
          <p:cNvPr id="5" name="Subtitle 4"/>
          <p:cNvSpPr>
            <a:spLocks noGrp="1"/>
          </p:cNvSpPr>
          <p:nvPr>
            <p:ph type="subTitle" idx="1"/>
          </p:nvPr>
        </p:nvSpPr>
        <p:spPr/>
        <p:txBody>
          <a:bodyPr/>
          <a:lstStyle/>
          <a:p>
            <a:r>
              <a:rPr lang="en-GB" sz="5400" b="1" u="sng" dirty="0">
                <a:latin typeface="+mj-lt"/>
              </a:rPr>
              <a:t>KICK-OFF SESSION</a:t>
            </a:r>
            <a:endParaRPr lang="en-GB" sz="5400" u="sng" dirty="0">
              <a:latin typeface="+mj-lt"/>
            </a:endParaRPr>
          </a:p>
          <a:p>
            <a:r>
              <a:rPr lang="en-GB" sz="3200" dirty="0"/>
              <a:t>9 December </a:t>
            </a:r>
            <a:r>
              <a:rPr lang="en-GB" sz="3200" dirty="0" smtClean="0"/>
              <a:t>2021, 08.00-10.00 CET, </a:t>
            </a:r>
            <a:r>
              <a:rPr lang="en-GB" sz="3200" dirty="0"/>
              <a:t>online</a:t>
            </a:r>
          </a:p>
        </p:txBody>
      </p:sp>
      <p:grpSp>
        <p:nvGrpSpPr>
          <p:cNvPr id="6" name="Group 5"/>
          <p:cNvGrpSpPr/>
          <p:nvPr/>
        </p:nvGrpSpPr>
        <p:grpSpPr>
          <a:xfrm>
            <a:off x="9869164" y="2808793"/>
            <a:ext cx="2183261" cy="2677656"/>
            <a:chOff x="9733240" y="2487518"/>
            <a:chExt cx="2183261" cy="2677656"/>
          </a:xfrm>
        </p:grpSpPr>
        <p:pic>
          <p:nvPicPr>
            <p:cNvPr id="7" name="Picture 6"/>
            <p:cNvPicPr>
              <a:picLocks noChangeAspect="1"/>
            </p:cNvPicPr>
            <p:nvPr/>
          </p:nvPicPr>
          <p:blipFill rotWithShape="1">
            <a:blip r:embed="rId2"/>
            <a:srcRect l="84518" r="6547"/>
            <a:stretch/>
          </p:blipFill>
          <p:spPr>
            <a:xfrm>
              <a:off x="9733240" y="4001583"/>
              <a:ext cx="2183261" cy="1155291"/>
            </a:xfrm>
            <a:prstGeom prst="rect">
              <a:avLst/>
            </a:prstGeom>
            <a:ln>
              <a:solidFill>
                <a:srgbClr val="FFFF00"/>
              </a:solidFill>
            </a:ln>
          </p:spPr>
        </p:pic>
        <p:sp>
          <p:nvSpPr>
            <p:cNvPr id="8" name="TextBox 7"/>
            <p:cNvSpPr txBox="1"/>
            <p:nvPr/>
          </p:nvSpPr>
          <p:spPr>
            <a:xfrm>
              <a:off x="9733240" y="2487518"/>
              <a:ext cx="2167020" cy="2677656"/>
            </a:xfrm>
            <a:prstGeom prst="rect">
              <a:avLst/>
            </a:prstGeom>
            <a:noFill/>
            <a:ln w="57150">
              <a:solidFill>
                <a:srgbClr val="FFFF00"/>
              </a:solidFill>
            </a:ln>
          </p:spPr>
          <p:txBody>
            <a:bodyPr wrap="square" rtlCol="0">
              <a:spAutoFit/>
            </a:bodyPr>
            <a:lstStyle/>
            <a:p>
              <a:pPr algn="ctr"/>
              <a:r>
                <a:rPr lang="de-DE" sz="2400" b="1" dirty="0">
                  <a:solidFill>
                    <a:srgbClr val="FFFF00"/>
                  </a:solidFill>
                </a:rPr>
                <a:t>Select Arabic </a:t>
              </a:r>
            </a:p>
            <a:p>
              <a:pPr algn="ctr"/>
              <a:r>
                <a:rPr lang="de-DE" sz="2400" b="1" dirty="0">
                  <a:solidFill>
                    <a:srgbClr val="FFFF00"/>
                  </a:solidFill>
                </a:rPr>
                <a:t>or Russian in Zoom</a:t>
              </a:r>
              <a:endParaRPr lang="de-DE" sz="2400" b="1" dirty="0"/>
            </a:p>
            <a:p>
              <a:pPr algn="ctr"/>
              <a:endParaRPr lang="de-DE" sz="2400" b="1" dirty="0"/>
            </a:p>
            <a:p>
              <a:pPr algn="ctr"/>
              <a:endParaRPr lang="de-DE" sz="2400" b="1" dirty="0"/>
            </a:p>
            <a:p>
              <a:pPr algn="ctr"/>
              <a:endParaRPr lang="de-DE" sz="2400" b="1" dirty="0"/>
            </a:p>
            <a:p>
              <a:pPr algn="ctr"/>
              <a:endParaRPr lang="en-GB" sz="2400" b="1" dirty="0"/>
            </a:p>
          </p:txBody>
        </p:sp>
        <p:cxnSp>
          <p:nvCxnSpPr>
            <p:cNvPr id="9" name="Straight Arrow Connector 8"/>
            <p:cNvCxnSpPr/>
            <p:nvPr/>
          </p:nvCxnSpPr>
          <p:spPr>
            <a:xfrm>
              <a:off x="11456830" y="3489080"/>
              <a:ext cx="16241" cy="61956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9946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de-DE" dirty="0"/>
              <a:t>2030 Agenda for Sustainable Development</a:t>
            </a:r>
            <a:br>
              <a:rPr lang="de-DE" dirty="0"/>
            </a:br>
            <a:r>
              <a:rPr lang="de-DE" dirty="0"/>
              <a:t>Follow-up and review (paragraph 72-76)</a:t>
            </a:r>
            <a:endParaRPr lang="en-GB" dirty="0"/>
          </a:p>
        </p:txBody>
      </p:sp>
      <p:sp>
        <p:nvSpPr>
          <p:cNvPr id="4" name="Content Placeholder 3"/>
          <p:cNvSpPr>
            <a:spLocks noGrp="1"/>
          </p:cNvSpPr>
          <p:nvPr>
            <p:ph sz="half" idx="1"/>
          </p:nvPr>
        </p:nvSpPr>
        <p:spPr>
          <a:xfrm>
            <a:off x="838200" y="1825625"/>
            <a:ext cx="5181600" cy="3927475"/>
          </a:xfrm>
          <a:solidFill>
            <a:schemeClr val="bg1">
              <a:lumMod val="85000"/>
            </a:schemeClr>
          </a:solidFill>
        </p:spPr>
        <p:txBody>
          <a:bodyPr>
            <a:normAutofit fontScale="70000" lnSpcReduction="20000"/>
          </a:bodyPr>
          <a:lstStyle/>
          <a:p>
            <a:pPr marL="0" indent="0">
              <a:buNone/>
            </a:pPr>
            <a:r>
              <a:rPr lang="en-GB" b="1" i="1" dirty="0">
                <a:solidFill>
                  <a:srgbClr val="002060"/>
                </a:solidFill>
              </a:rPr>
              <a:t>We commit to engaging in systematic follow-up and review</a:t>
            </a:r>
            <a:r>
              <a:rPr lang="en-GB" i="1" dirty="0">
                <a:solidFill>
                  <a:srgbClr val="002060"/>
                </a:solidFill>
              </a:rPr>
              <a:t> of the implementation of this Agenda over the next 15 years ... [It] will make a vital contribution to implementation and will </a:t>
            </a:r>
            <a:r>
              <a:rPr lang="en-GB" b="1" i="1" dirty="0">
                <a:solidFill>
                  <a:srgbClr val="002060"/>
                </a:solidFill>
              </a:rPr>
              <a:t>help countries to maximize and track progress</a:t>
            </a:r>
            <a:r>
              <a:rPr lang="en-GB" i="1" dirty="0">
                <a:solidFill>
                  <a:srgbClr val="002060"/>
                </a:solidFill>
              </a:rPr>
              <a:t> in implementing this Agenda in order to </a:t>
            </a:r>
            <a:r>
              <a:rPr lang="en-GB" b="1" i="1" dirty="0">
                <a:solidFill>
                  <a:srgbClr val="002060"/>
                </a:solidFill>
              </a:rPr>
              <a:t>ensure that no one is left behind</a:t>
            </a:r>
            <a:r>
              <a:rPr lang="en-GB" i="1" dirty="0">
                <a:solidFill>
                  <a:srgbClr val="002060"/>
                </a:solidFill>
              </a:rPr>
              <a:t> … </a:t>
            </a:r>
          </a:p>
          <a:p>
            <a:pPr marL="0" indent="0">
              <a:buNone/>
            </a:pPr>
            <a:r>
              <a:rPr lang="en-GB" i="1" dirty="0">
                <a:solidFill>
                  <a:srgbClr val="002060"/>
                </a:solidFill>
              </a:rPr>
              <a:t>Operating at the </a:t>
            </a:r>
            <a:r>
              <a:rPr lang="en-GB" i="1" u="sng" dirty="0">
                <a:solidFill>
                  <a:srgbClr val="002060"/>
                </a:solidFill>
              </a:rPr>
              <a:t>national</a:t>
            </a:r>
            <a:r>
              <a:rPr lang="en-GB" i="1" dirty="0">
                <a:solidFill>
                  <a:srgbClr val="002060"/>
                </a:solidFill>
              </a:rPr>
              <a:t>, </a:t>
            </a:r>
            <a:r>
              <a:rPr lang="en-GB" i="1" u="sng" dirty="0">
                <a:solidFill>
                  <a:srgbClr val="002060"/>
                </a:solidFill>
              </a:rPr>
              <a:t>regional</a:t>
            </a:r>
            <a:r>
              <a:rPr lang="en-GB" i="1" dirty="0">
                <a:solidFill>
                  <a:srgbClr val="002060"/>
                </a:solidFill>
              </a:rPr>
              <a:t> and </a:t>
            </a:r>
            <a:r>
              <a:rPr lang="en-GB" i="1" u="sng" dirty="0">
                <a:solidFill>
                  <a:srgbClr val="002060"/>
                </a:solidFill>
              </a:rPr>
              <a:t>global</a:t>
            </a:r>
            <a:r>
              <a:rPr lang="en-GB" i="1" dirty="0">
                <a:solidFill>
                  <a:srgbClr val="002060"/>
                </a:solidFill>
              </a:rPr>
              <a:t> levels, it will </a:t>
            </a:r>
            <a:r>
              <a:rPr lang="en-GB" b="1" i="1" dirty="0">
                <a:solidFill>
                  <a:srgbClr val="002060"/>
                </a:solidFill>
              </a:rPr>
              <a:t>promote accountability to our citizens</a:t>
            </a:r>
            <a:r>
              <a:rPr lang="en-GB" i="1" dirty="0">
                <a:solidFill>
                  <a:srgbClr val="002060"/>
                </a:solidFill>
              </a:rPr>
              <a:t>, </a:t>
            </a:r>
            <a:r>
              <a:rPr lang="en-GB" b="1" i="1" dirty="0">
                <a:solidFill>
                  <a:srgbClr val="002060"/>
                </a:solidFill>
              </a:rPr>
              <a:t>support effective international cooperation</a:t>
            </a:r>
            <a:r>
              <a:rPr lang="en-GB" i="1" dirty="0">
                <a:solidFill>
                  <a:srgbClr val="002060"/>
                </a:solidFill>
              </a:rPr>
              <a:t> in achieving this Agenda and </a:t>
            </a:r>
            <a:r>
              <a:rPr lang="en-GB" b="1" i="1" dirty="0">
                <a:solidFill>
                  <a:srgbClr val="002060"/>
                </a:solidFill>
              </a:rPr>
              <a:t>foster exchanges of best practices</a:t>
            </a:r>
            <a:r>
              <a:rPr lang="en-GB" i="1" dirty="0">
                <a:solidFill>
                  <a:srgbClr val="002060"/>
                </a:solidFill>
              </a:rPr>
              <a:t> and mutual learning. It will </a:t>
            </a:r>
            <a:r>
              <a:rPr lang="en-GB" b="1" i="1" dirty="0">
                <a:solidFill>
                  <a:srgbClr val="002060"/>
                </a:solidFill>
              </a:rPr>
              <a:t>mobilize support</a:t>
            </a:r>
            <a:r>
              <a:rPr lang="en-GB" i="1" dirty="0">
                <a:solidFill>
                  <a:srgbClr val="002060"/>
                </a:solidFill>
              </a:rPr>
              <a:t> to overcome shared challenges and </a:t>
            </a:r>
            <a:r>
              <a:rPr lang="en-GB" b="1" i="1" dirty="0">
                <a:solidFill>
                  <a:srgbClr val="002060"/>
                </a:solidFill>
              </a:rPr>
              <a:t>identify new and emerging issues</a:t>
            </a:r>
            <a:r>
              <a:rPr lang="en-GB" i="1" dirty="0">
                <a:solidFill>
                  <a:srgbClr val="002060"/>
                </a:solidFill>
              </a:rPr>
              <a:t> ...</a:t>
            </a:r>
          </a:p>
          <a:p>
            <a:endParaRPr lang="en-GB" dirty="0">
              <a:solidFill>
                <a:srgbClr val="002060"/>
              </a:solidFill>
            </a:endParaRPr>
          </a:p>
        </p:txBody>
      </p:sp>
      <p:sp>
        <p:nvSpPr>
          <p:cNvPr id="7" name="Content Placeholder 6"/>
          <p:cNvSpPr>
            <a:spLocks noGrp="1"/>
          </p:cNvSpPr>
          <p:nvPr>
            <p:ph sz="half" idx="2"/>
          </p:nvPr>
        </p:nvSpPr>
        <p:spPr>
          <a:xfrm>
            <a:off x="6172200" y="1825625"/>
            <a:ext cx="5181600" cy="3927475"/>
          </a:xfrm>
          <a:solidFill>
            <a:schemeClr val="bg1">
              <a:lumMod val="85000"/>
            </a:schemeClr>
          </a:solidFill>
        </p:spPr>
        <p:txBody>
          <a:bodyPr>
            <a:normAutofit fontScale="70000" lnSpcReduction="20000"/>
          </a:bodyPr>
          <a:lstStyle/>
          <a:p>
            <a:pPr marL="0" indent="0">
              <a:buNone/>
            </a:pPr>
            <a:r>
              <a:rPr lang="en-GB" i="1" dirty="0">
                <a:solidFill>
                  <a:srgbClr val="002060"/>
                </a:solidFill>
              </a:rPr>
              <a:t>[The processes] will be rigorous and </a:t>
            </a:r>
            <a:r>
              <a:rPr lang="en-GB" b="1" i="1" dirty="0">
                <a:solidFill>
                  <a:srgbClr val="002060"/>
                </a:solidFill>
              </a:rPr>
              <a:t>based on evidence</a:t>
            </a:r>
            <a:r>
              <a:rPr lang="en-GB" i="1" dirty="0">
                <a:solidFill>
                  <a:srgbClr val="002060"/>
                </a:solidFill>
              </a:rPr>
              <a:t>, informed by </a:t>
            </a:r>
            <a:r>
              <a:rPr lang="en-GB" b="1" i="1" dirty="0">
                <a:solidFill>
                  <a:srgbClr val="002060"/>
                </a:solidFill>
              </a:rPr>
              <a:t>country-led evaluations and data</a:t>
            </a:r>
            <a:r>
              <a:rPr lang="en-GB" i="1" dirty="0">
                <a:solidFill>
                  <a:srgbClr val="002060"/>
                </a:solidFill>
              </a:rPr>
              <a:t> which is </a:t>
            </a:r>
            <a:r>
              <a:rPr lang="en-GB" b="1" i="1" dirty="0">
                <a:solidFill>
                  <a:srgbClr val="002060"/>
                </a:solidFill>
              </a:rPr>
              <a:t>high-quality</a:t>
            </a:r>
            <a:r>
              <a:rPr lang="en-GB" i="1" dirty="0">
                <a:solidFill>
                  <a:srgbClr val="002060"/>
                </a:solidFill>
              </a:rPr>
              <a:t>, </a:t>
            </a:r>
            <a:r>
              <a:rPr lang="en-GB" b="1" i="1" dirty="0">
                <a:solidFill>
                  <a:srgbClr val="002060"/>
                </a:solidFill>
              </a:rPr>
              <a:t>accessible</a:t>
            </a:r>
            <a:r>
              <a:rPr lang="en-GB" i="1" dirty="0">
                <a:solidFill>
                  <a:srgbClr val="002060"/>
                </a:solidFill>
              </a:rPr>
              <a:t>, </a:t>
            </a:r>
            <a:r>
              <a:rPr lang="en-GB" b="1" i="1" dirty="0">
                <a:solidFill>
                  <a:srgbClr val="002060"/>
                </a:solidFill>
              </a:rPr>
              <a:t>timely</a:t>
            </a:r>
            <a:r>
              <a:rPr lang="en-GB" i="1" dirty="0">
                <a:solidFill>
                  <a:srgbClr val="002060"/>
                </a:solidFill>
              </a:rPr>
              <a:t>, </a:t>
            </a:r>
            <a:r>
              <a:rPr lang="en-GB" b="1" i="1" dirty="0">
                <a:solidFill>
                  <a:srgbClr val="002060"/>
                </a:solidFill>
              </a:rPr>
              <a:t>reliable</a:t>
            </a:r>
            <a:r>
              <a:rPr lang="en-GB" i="1" dirty="0">
                <a:solidFill>
                  <a:srgbClr val="002060"/>
                </a:solidFill>
              </a:rPr>
              <a:t> and </a:t>
            </a:r>
            <a:r>
              <a:rPr lang="en-GB" b="1" i="1" dirty="0">
                <a:solidFill>
                  <a:srgbClr val="002060"/>
                </a:solidFill>
              </a:rPr>
              <a:t>disaggregated</a:t>
            </a:r>
            <a:r>
              <a:rPr lang="en-GB" i="1" dirty="0">
                <a:solidFill>
                  <a:srgbClr val="002060"/>
                </a:solidFill>
              </a:rPr>
              <a:t> by income, sex, age, race, ethnicity, migration status, disability and geographic location and other characteristics relevant in national contexts … </a:t>
            </a:r>
          </a:p>
          <a:p>
            <a:pPr marL="0" indent="0">
              <a:buNone/>
            </a:pPr>
            <a:r>
              <a:rPr lang="en-GB" i="1" dirty="0">
                <a:solidFill>
                  <a:srgbClr val="002060"/>
                </a:solidFill>
              </a:rPr>
              <a:t>… the global review will be primarily </a:t>
            </a:r>
            <a:r>
              <a:rPr lang="en-GB" b="1" i="1" dirty="0">
                <a:solidFill>
                  <a:srgbClr val="002060"/>
                </a:solidFill>
              </a:rPr>
              <a:t>based on national official data sources</a:t>
            </a:r>
            <a:r>
              <a:rPr lang="en-GB" i="1" dirty="0">
                <a:solidFill>
                  <a:srgbClr val="002060"/>
                </a:solidFill>
              </a:rPr>
              <a:t> …</a:t>
            </a:r>
          </a:p>
          <a:p>
            <a:pPr marL="0" indent="0">
              <a:buNone/>
            </a:pPr>
            <a:r>
              <a:rPr lang="en-GB" i="1" dirty="0">
                <a:solidFill>
                  <a:srgbClr val="002060"/>
                </a:solidFill>
              </a:rPr>
              <a:t>[The processes] will require enhanced </a:t>
            </a:r>
            <a:r>
              <a:rPr lang="en-GB" b="1" i="1" dirty="0">
                <a:solidFill>
                  <a:srgbClr val="002060"/>
                </a:solidFill>
              </a:rPr>
              <a:t>capacity-building support for developing countries</a:t>
            </a:r>
            <a:r>
              <a:rPr lang="en-GB" i="1" dirty="0">
                <a:solidFill>
                  <a:srgbClr val="002060"/>
                </a:solidFill>
              </a:rPr>
              <a:t>, including the </a:t>
            </a:r>
            <a:r>
              <a:rPr lang="en-GB" b="1" i="1" dirty="0">
                <a:solidFill>
                  <a:srgbClr val="002060"/>
                </a:solidFill>
              </a:rPr>
              <a:t>strengthening of national data systems</a:t>
            </a:r>
            <a:r>
              <a:rPr lang="en-GB" i="1" dirty="0">
                <a:solidFill>
                  <a:srgbClr val="002060"/>
                </a:solidFill>
              </a:rPr>
              <a:t> and evaluation programmes … [and] benefit from the active </a:t>
            </a:r>
            <a:r>
              <a:rPr lang="en-GB" b="1" i="1" dirty="0">
                <a:solidFill>
                  <a:srgbClr val="002060"/>
                </a:solidFill>
              </a:rPr>
              <a:t>support of the United Nations </a:t>
            </a:r>
            <a:r>
              <a:rPr lang="en-GB" i="1" dirty="0">
                <a:solidFill>
                  <a:srgbClr val="002060"/>
                </a:solidFill>
              </a:rPr>
              <a:t>…</a:t>
            </a:r>
          </a:p>
          <a:p>
            <a:endParaRPr lang="en-GB" dirty="0">
              <a:solidFill>
                <a:srgbClr val="002060"/>
              </a:solidFill>
            </a:endParaRPr>
          </a:p>
        </p:txBody>
      </p:sp>
      <p:sp>
        <p:nvSpPr>
          <p:cNvPr id="8" name="Rectangle 7"/>
          <p:cNvSpPr/>
          <p:nvPr/>
        </p:nvSpPr>
        <p:spPr>
          <a:xfrm>
            <a:off x="419100" y="5295899"/>
            <a:ext cx="2628900" cy="859895"/>
          </a:xfrm>
          <a:prstGeom prst="rect">
            <a:avLst/>
          </a:prstGeom>
          <a:solidFill>
            <a:srgbClr val="FF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069EDB"/>
                </a:solidFill>
              </a:rPr>
              <a:t>Purpose of global indicators</a:t>
            </a:r>
            <a:endParaRPr lang="en-GB" sz="2400" dirty="0">
              <a:solidFill>
                <a:srgbClr val="069EDB"/>
              </a:solidFill>
            </a:endParaRPr>
          </a:p>
        </p:txBody>
      </p:sp>
      <p:sp>
        <p:nvSpPr>
          <p:cNvPr id="9" name="Rectangle 8"/>
          <p:cNvSpPr/>
          <p:nvPr/>
        </p:nvSpPr>
        <p:spPr>
          <a:xfrm>
            <a:off x="7848600" y="5295900"/>
            <a:ext cx="4013200" cy="859894"/>
          </a:xfrm>
          <a:prstGeom prst="rect">
            <a:avLst/>
          </a:prstGeom>
          <a:solidFill>
            <a:srgbClr val="FF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069EDB"/>
                </a:solidFill>
              </a:rPr>
              <a:t>Roles and responsibilites </a:t>
            </a:r>
          </a:p>
          <a:p>
            <a:pPr algn="ctr"/>
            <a:r>
              <a:rPr lang="de-DE" sz="2400" dirty="0">
                <a:solidFill>
                  <a:srgbClr val="069EDB"/>
                </a:solidFill>
              </a:rPr>
              <a:t>SDG 6 monitoring</a:t>
            </a:r>
            <a:endParaRPr lang="en-GB" sz="2400" dirty="0">
              <a:solidFill>
                <a:srgbClr val="069EDB"/>
              </a:solidFill>
            </a:endParaRPr>
          </a:p>
        </p:txBody>
      </p:sp>
    </p:spTree>
    <p:extLst>
      <p:ext uri="{BB962C8B-B14F-4D97-AF65-F5344CB8AC3E}">
        <p14:creationId xmlns:p14="http://schemas.microsoft.com/office/powerpoint/2010/main" val="66419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08" y="-377"/>
            <a:ext cx="12199216" cy="6858754"/>
          </a:xfrm>
          <a:prstGeom prst="rect">
            <a:avLst/>
          </a:prstGeom>
        </p:spPr>
      </p:pic>
      <p:sp>
        <p:nvSpPr>
          <p:cNvPr id="2" name="Rectangle 1"/>
          <p:cNvSpPr/>
          <p:nvPr/>
        </p:nvSpPr>
        <p:spPr>
          <a:xfrm>
            <a:off x="2917392" y="6596390"/>
            <a:ext cx="9274608" cy="276999"/>
          </a:xfrm>
          <a:prstGeom prst="rect">
            <a:avLst/>
          </a:prstGeom>
        </p:spPr>
        <p:txBody>
          <a:bodyPr wrap="square">
            <a:spAutoFit/>
          </a:bodyPr>
          <a:lstStyle/>
          <a:p>
            <a:r>
              <a:rPr lang="en-GB" sz="1200" dirty="0">
                <a:latin typeface="Calibri" panose="020F0502020204030204" pitchFamily="34" charset="0"/>
                <a:ea typeface="Calibri" panose="020F0502020204030204" pitchFamily="34" charset="0"/>
                <a:cs typeface="Times New Roman" panose="02020603050405020304" pitchFamily="18" charset="0"/>
              </a:rPr>
              <a:t>The work is possible thanks to the generous support of the Governments of Austria, France, Germany, the Netherlands, Sweden and Switzerland.</a:t>
            </a:r>
            <a:endParaRPr lang="en-GB" sz="1200" dirty="0"/>
          </a:p>
        </p:txBody>
      </p:sp>
    </p:spTree>
    <p:extLst>
      <p:ext uri="{BB962C8B-B14F-4D97-AF65-F5344CB8AC3E}">
        <p14:creationId xmlns:p14="http://schemas.microsoft.com/office/powerpoint/2010/main" val="1151887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IMI-SDG6 goal and objectives</a:t>
            </a:r>
            <a:endParaRPr lang="en-GB" dirty="0"/>
          </a:p>
        </p:txBody>
      </p:sp>
      <p:sp>
        <p:nvSpPr>
          <p:cNvPr id="5" name="Content Placeholder 4"/>
          <p:cNvSpPr>
            <a:spLocks noGrp="1"/>
          </p:cNvSpPr>
          <p:nvPr>
            <p:ph sz="half" idx="1"/>
          </p:nvPr>
        </p:nvSpPr>
        <p:spPr>
          <a:xfrm>
            <a:off x="838200" y="1825625"/>
            <a:ext cx="5168900" cy="3952875"/>
          </a:xfrm>
        </p:spPr>
        <p:txBody>
          <a:bodyPr>
            <a:normAutofit fontScale="92500" lnSpcReduction="10000"/>
          </a:bodyPr>
          <a:lstStyle/>
          <a:p>
            <a:pPr marL="0" indent="0">
              <a:buNone/>
            </a:pPr>
            <a:r>
              <a:rPr lang="en-GB" dirty="0"/>
              <a:t>1. Countries collect, analyse and report SDG 6 data</a:t>
            </a:r>
          </a:p>
          <a:p>
            <a:r>
              <a:rPr lang="en-GB" dirty="0"/>
              <a:t>Maintain monitoring framework for SDG 6 global indicators</a:t>
            </a:r>
          </a:p>
          <a:p>
            <a:r>
              <a:rPr lang="en-GB" dirty="0"/>
              <a:t>Technical support to countries to collect, analyse, report and use water and sanitation data</a:t>
            </a:r>
          </a:p>
          <a:p>
            <a:r>
              <a:rPr lang="en-GB" dirty="0"/>
              <a:t>Compile country data and report on global progress towards SDG 6</a:t>
            </a:r>
          </a:p>
          <a:p>
            <a:endParaRPr lang="en-GB" dirty="0"/>
          </a:p>
        </p:txBody>
      </p:sp>
      <p:sp>
        <p:nvSpPr>
          <p:cNvPr id="6" name="Content Placeholder 5"/>
          <p:cNvSpPr>
            <a:spLocks noGrp="1"/>
          </p:cNvSpPr>
          <p:nvPr>
            <p:ph sz="half" idx="2"/>
          </p:nvPr>
        </p:nvSpPr>
        <p:spPr>
          <a:xfrm>
            <a:off x="6172200" y="1825625"/>
            <a:ext cx="5168900" cy="3952875"/>
          </a:xfrm>
        </p:spPr>
        <p:txBody>
          <a:bodyPr>
            <a:normAutofit fontScale="92500" lnSpcReduction="10000"/>
          </a:bodyPr>
          <a:lstStyle/>
          <a:p>
            <a:pPr marL="0" indent="0">
              <a:buNone/>
            </a:pPr>
            <a:r>
              <a:rPr lang="en-GB" dirty="0"/>
              <a:t>2. Policy- and decision-makers at all levels use SDG 6 data </a:t>
            </a:r>
          </a:p>
          <a:p>
            <a:r>
              <a:rPr lang="en-GB" dirty="0"/>
              <a:t>Institutional support to countries on cross-cutting issues and integration</a:t>
            </a:r>
          </a:p>
          <a:p>
            <a:r>
              <a:rPr lang="en-GB" dirty="0"/>
              <a:t>Inform policy- and decision-makers on SDG 6 status and interlinkages</a:t>
            </a:r>
          </a:p>
          <a:p>
            <a:r>
              <a:rPr lang="en-GB" dirty="0"/>
              <a:t>Coordinate global monitoring and reporting</a:t>
            </a:r>
          </a:p>
          <a:p>
            <a:endParaRPr lang="en-GB" dirty="0"/>
          </a:p>
        </p:txBody>
      </p:sp>
      <p:sp>
        <p:nvSpPr>
          <p:cNvPr id="8" name="Content Placeholder 4"/>
          <p:cNvSpPr txBox="1">
            <a:spLocks/>
          </p:cNvSpPr>
          <p:nvPr/>
        </p:nvSpPr>
        <p:spPr>
          <a:xfrm>
            <a:off x="7938148" y="0"/>
            <a:ext cx="4253852" cy="1414425"/>
          </a:xfrm>
          <a:prstGeom prst="rect">
            <a:avLst/>
          </a:prstGeom>
          <a:solidFill>
            <a:schemeClr val="bg1">
              <a:lumMod val="85000"/>
            </a:schemeClr>
          </a:solidFill>
        </p:spPr>
        <p:txBody>
          <a:bodyPr vert="horz" lIns="91440" tIns="45720" rIns="91440" bIns="45720" rtlCol="0">
            <a:normAutofit fontScale="85000" lnSpcReduction="20000"/>
          </a:bodyPr>
          <a:lstStyle>
            <a:lvl1pPr marL="457200" indent="-457200" algn="l" defTabSz="914400" rtl="0" eaLnBrk="1" latinLnBrk="0" hangingPunct="1">
              <a:lnSpc>
                <a:spcPct val="90000"/>
              </a:lnSpc>
              <a:spcBef>
                <a:spcPts val="1000"/>
              </a:spcBef>
              <a:buClr>
                <a:srgbClr val="00B0F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i="1">
                <a:solidFill>
                  <a:srgbClr val="002060"/>
                </a:solidFill>
              </a:rPr>
              <a:t>Goal: </a:t>
            </a:r>
            <a:r>
              <a:rPr lang="en-GB" i="1">
                <a:solidFill>
                  <a:srgbClr val="002060"/>
                </a:solidFill>
              </a:rPr>
              <a:t>Acceleration of the achievement of SDG 6 on water and sanitation through evidence based policies, regulations, planning and investments</a:t>
            </a:r>
            <a:endParaRPr lang="de-DE" i="1" dirty="0">
              <a:solidFill>
                <a:srgbClr val="002060"/>
              </a:solidFill>
            </a:endParaRPr>
          </a:p>
        </p:txBody>
      </p:sp>
    </p:spTree>
    <p:extLst>
      <p:ext uri="{BB962C8B-B14F-4D97-AF65-F5344CB8AC3E}">
        <p14:creationId xmlns:p14="http://schemas.microsoft.com/office/powerpoint/2010/main" val="1325885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IMI-SDG6 phases 2015-2030</a:t>
            </a:r>
          </a:p>
        </p:txBody>
      </p:sp>
      <p:graphicFrame>
        <p:nvGraphicFramePr>
          <p:cNvPr id="4" name="Diagram 3"/>
          <p:cNvGraphicFramePr/>
          <p:nvPr>
            <p:extLst>
              <p:ext uri="{D42A27DB-BD31-4B8C-83A1-F6EECF244321}">
                <p14:modId xmlns:p14="http://schemas.microsoft.com/office/powerpoint/2010/main" val="1960050027"/>
              </p:ext>
            </p:extLst>
          </p:nvPr>
        </p:nvGraphicFramePr>
        <p:xfrm>
          <a:off x="295298" y="1549400"/>
          <a:ext cx="8658202" cy="419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95298" y="2291743"/>
            <a:ext cx="1480068" cy="395758"/>
          </a:xfrm>
          <a:prstGeom prst="rect">
            <a:avLst/>
          </a:prstGeom>
          <a:solidFill>
            <a:schemeClr val="bg1">
              <a:lumMod val="85000"/>
            </a:schemeClr>
          </a:solidFill>
        </p:spPr>
        <p:txBody>
          <a:bodyPr vert="horz" lIns="91440" tIns="45720" rIns="91440" bIns="45720" rtlCol="0" anchor="ctr">
            <a:noAutofit/>
          </a:bodyPr>
          <a:lstStyle>
            <a:defPPr>
              <a:defRPr lang="de-DE"/>
            </a:defPPr>
            <a:lvl1pPr indent="0">
              <a:lnSpc>
                <a:spcPct val="90000"/>
              </a:lnSpc>
              <a:spcBef>
                <a:spcPts val="1000"/>
              </a:spcBef>
              <a:buFont typeface="Arial" panose="020B0604020202020204" pitchFamily="34" charset="0"/>
              <a:buNone/>
              <a:defRPr sz="2800" b="1">
                <a:solidFill>
                  <a:srgbClr val="002060"/>
                </a:solidFill>
              </a:defRPr>
            </a:lvl1pPr>
            <a:lvl2pPr marL="685800" indent="-228600">
              <a:lnSpc>
                <a:spcPct val="90000"/>
              </a:lnSpc>
              <a:spcBef>
                <a:spcPts val="500"/>
              </a:spcBef>
              <a:buFont typeface="Arial" panose="020B0604020202020204" pitchFamily="34" charset="0"/>
              <a:buChar char="•"/>
              <a:defRPr sz="2400">
                <a:solidFill>
                  <a:srgbClr val="00AED9"/>
                </a:solidFill>
              </a:defRPr>
            </a:lvl2pPr>
            <a:lvl3pPr marL="1143000" indent="-228600">
              <a:lnSpc>
                <a:spcPct val="90000"/>
              </a:lnSpc>
              <a:spcBef>
                <a:spcPts val="500"/>
              </a:spcBef>
              <a:buFont typeface="Arial" panose="020B0604020202020204" pitchFamily="34" charset="0"/>
              <a:buChar char="•"/>
              <a:defRPr sz="2000">
                <a:solidFill>
                  <a:srgbClr val="00AED9"/>
                </a:solidFill>
              </a:defRPr>
            </a:lvl3pPr>
            <a:lvl4pPr marL="1600200" indent="-228600">
              <a:lnSpc>
                <a:spcPct val="90000"/>
              </a:lnSpc>
              <a:spcBef>
                <a:spcPts val="500"/>
              </a:spcBef>
              <a:buFont typeface="Arial" panose="020B0604020202020204" pitchFamily="34" charset="0"/>
              <a:buChar char="•"/>
              <a:defRPr>
                <a:solidFill>
                  <a:srgbClr val="00AED9"/>
                </a:solidFill>
              </a:defRPr>
            </a:lvl4pPr>
            <a:lvl5pPr marL="2057400" indent="-228600">
              <a:lnSpc>
                <a:spcPct val="90000"/>
              </a:lnSpc>
              <a:spcBef>
                <a:spcPts val="500"/>
              </a:spcBef>
              <a:buFont typeface="Arial" panose="020B0604020202020204" pitchFamily="34" charset="0"/>
              <a:buChar char="•"/>
              <a:defRPr>
                <a:solidFill>
                  <a:srgbClr val="00AED9"/>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DE" sz="2400" dirty="0"/>
              <a:t>Phases:</a:t>
            </a:r>
          </a:p>
        </p:txBody>
      </p:sp>
      <p:graphicFrame>
        <p:nvGraphicFramePr>
          <p:cNvPr id="10" name="Diagram 9"/>
          <p:cNvGraphicFramePr/>
          <p:nvPr>
            <p:extLst>
              <p:ext uri="{D42A27DB-BD31-4B8C-83A1-F6EECF244321}">
                <p14:modId xmlns:p14="http://schemas.microsoft.com/office/powerpoint/2010/main" val="3324190100"/>
              </p:ext>
            </p:extLst>
          </p:nvPr>
        </p:nvGraphicFramePr>
        <p:xfrm>
          <a:off x="7045528" y="761095"/>
          <a:ext cx="7470572" cy="57409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p:cNvSpPr txBox="1"/>
          <p:nvPr/>
        </p:nvSpPr>
        <p:spPr>
          <a:xfrm>
            <a:off x="8953500" y="361733"/>
            <a:ext cx="2997314" cy="399361"/>
          </a:xfrm>
          <a:prstGeom prst="rect">
            <a:avLst/>
          </a:prstGeom>
          <a:solidFill>
            <a:schemeClr val="bg1">
              <a:lumMod val="85000"/>
            </a:schemeClr>
          </a:solidFill>
        </p:spPr>
        <p:txBody>
          <a:bodyPr vert="horz" lIns="91440" tIns="45720" rIns="91440" bIns="45720" rtlCol="0" anchor="ctr">
            <a:noAutofit/>
          </a:bodyPr>
          <a:lstStyle>
            <a:defPPr>
              <a:defRPr lang="de-DE"/>
            </a:defPPr>
            <a:lvl1pPr indent="0">
              <a:lnSpc>
                <a:spcPct val="90000"/>
              </a:lnSpc>
              <a:spcBef>
                <a:spcPts val="1000"/>
              </a:spcBef>
              <a:buFont typeface="Arial" panose="020B0604020202020204" pitchFamily="34" charset="0"/>
              <a:buNone/>
              <a:defRPr sz="2800" b="1">
                <a:solidFill>
                  <a:srgbClr val="002060"/>
                </a:solidFill>
              </a:defRPr>
            </a:lvl1pPr>
            <a:lvl2pPr marL="685800" indent="-228600">
              <a:lnSpc>
                <a:spcPct val="90000"/>
              </a:lnSpc>
              <a:spcBef>
                <a:spcPts val="500"/>
              </a:spcBef>
              <a:buFont typeface="Arial" panose="020B0604020202020204" pitchFamily="34" charset="0"/>
              <a:buChar char="•"/>
              <a:defRPr sz="2400">
                <a:solidFill>
                  <a:srgbClr val="00AED9"/>
                </a:solidFill>
              </a:defRPr>
            </a:lvl2pPr>
            <a:lvl3pPr marL="1143000" indent="-228600">
              <a:lnSpc>
                <a:spcPct val="90000"/>
              </a:lnSpc>
              <a:spcBef>
                <a:spcPts val="500"/>
              </a:spcBef>
              <a:buFont typeface="Arial" panose="020B0604020202020204" pitchFamily="34" charset="0"/>
              <a:buChar char="•"/>
              <a:defRPr sz="2000">
                <a:solidFill>
                  <a:srgbClr val="00AED9"/>
                </a:solidFill>
              </a:defRPr>
            </a:lvl3pPr>
            <a:lvl4pPr marL="1600200" indent="-228600">
              <a:lnSpc>
                <a:spcPct val="90000"/>
              </a:lnSpc>
              <a:spcBef>
                <a:spcPts val="500"/>
              </a:spcBef>
              <a:buFont typeface="Arial" panose="020B0604020202020204" pitchFamily="34" charset="0"/>
              <a:buChar char="•"/>
              <a:defRPr>
                <a:solidFill>
                  <a:srgbClr val="00AED9"/>
                </a:solidFill>
              </a:defRPr>
            </a:lvl4pPr>
            <a:lvl5pPr marL="2057400" indent="-228600">
              <a:lnSpc>
                <a:spcPct val="90000"/>
              </a:lnSpc>
              <a:spcBef>
                <a:spcPts val="500"/>
              </a:spcBef>
              <a:buFont typeface="Arial" panose="020B0604020202020204" pitchFamily="34" charset="0"/>
              <a:buChar char="•"/>
              <a:defRPr>
                <a:solidFill>
                  <a:srgbClr val="00AED9"/>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DE" sz="2400" dirty="0"/>
              <a:t>Within each phase:</a:t>
            </a:r>
          </a:p>
        </p:txBody>
      </p:sp>
      <p:grpSp>
        <p:nvGrpSpPr>
          <p:cNvPr id="7" name="Group 6"/>
          <p:cNvGrpSpPr/>
          <p:nvPr/>
        </p:nvGrpSpPr>
        <p:grpSpPr>
          <a:xfrm>
            <a:off x="3309949" y="3749040"/>
            <a:ext cx="2628900" cy="2428205"/>
            <a:chOff x="3309949" y="3749040"/>
            <a:chExt cx="2628900" cy="2428205"/>
          </a:xfrm>
        </p:grpSpPr>
        <p:sp>
          <p:nvSpPr>
            <p:cNvPr id="12" name="Rectangle 11"/>
            <p:cNvSpPr/>
            <p:nvPr/>
          </p:nvSpPr>
          <p:spPr>
            <a:xfrm>
              <a:off x="3309949" y="5317350"/>
              <a:ext cx="2628900" cy="859895"/>
            </a:xfrm>
            <a:prstGeom prst="rect">
              <a:avLst/>
            </a:prstGeom>
            <a:solidFill>
              <a:srgbClr val="FFFFFF"/>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069EDB"/>
                  </a:solidFill>
                </a:rPr>
                <a:t>Ongoing phase 2 external review...</a:t>
              </a:r>
              <a:endParaRPr lang="en-GB" sz="2400" dirty="0">
                <a:solidFill>
                  <a:srgbClr val="069EDB"/>
                </a:solidFill>
              </a:endParaRPr>
            </a:p>
          </p:txBody>
        </p:sp>
        <p:cxnSp>
          <p:nvCxnSpPr>
            <p:cNvPr id="6" name="Straight Arrow Connector 5"/>
            <p:cNvCxnSpPr>
              <a:stCxn id="12" idx="0"/>
            </p:cNvCxnSpPr>
            <p:nvPr/>
          </p:nvCxnSpPr>
          <p:spPr>
            <a:xfrm flipH="1" flipV="1">
              <a:off x="4446270" y="3749040"/>
              <a:ext cx="178129" cy="1568310"/>
            </a:xfrm>
            <a:prstGeom prst="straightConnector1">
              <a:avLst/>
            </a:prstGeom>
            <a:ln w="76200">
              <a:solidFill>
                <a:srgbClr val="069EDB"/>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685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90501" y="1363838"/>
          <a:ext cx="11658600" cy="2244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Up Arrow Callout 14"/>
          <p:cNvSpPr/>
          <p:nvPr/>
        </p:nvSpPr>
        <p:spPr>
          <a:xfrm>
            <a:off x="838200" y="3136900"/>
            <a:ext cx="10515600" cy="3289300"/>
          </a:xfrm>
          <a:prstGeom prst="upArrowCallout">
            <a:avLst>
              <a:gd name="adj1" fmla="val 34266"/>
              <a:gd name="adj2" fmla="val 159846"/>
              <a:gd name="adj3" fmla="val 35425"/>
              <a:gd name="adj4" fmla="val 6497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342900" indent="-342900">
              <a:buFont typeface="Arial" panose="020B0604020202020204" pitchFamily="34" charset="0"/>
              <a:buChar char="•"/>
            </a:pPr>
            <a:r>
              <a:rPr lang="en-US" sz="2400" dirty="0">
                <a:solidFill>
                  <a:sysClr val="windowText" lastClr="000000"/>
                </a:solidFill>
              </a:rPr>
              <a:t>Guidance on data collection and reporting (e.g. methodologies)</a:t>
            </a:r>
            <a:endParaRPr lang="de-DE" sz="2400" dirty="0">
              <a:solidFill>
                <a:sysClr val="windowText" lastClr="000000"/>
              </a:solidFill>
            </a:endParaRPr>
          </a:p>
          <a:p>
            <a:pPr marL="342900" indent="-342900">
              <a:buFont typeface="Arial" panose="020B0604020202020204" pitchFamily="34" charset="0"/>
              <a:buChar char="•"/>
            </a:pPr>
            <a:r>
              <a:rPr lang="de-DE" sz="2400" dirty="0">
                <a:solidFill>
                  <a:sysClr val="windowText" lastClr="000000"/>
                </a:solidFill>
              </a:rPr>
              <a:t>Online support (e.g. helpdesk, national/regional/global webinars, e-learning, </a:t>
            </a:r>
            <a:r>
              <a:rPr lang="en-US" sz="2400" dirty="0">
                <a:solidFill>
                  <a:sysClr val="windowText" lastClr="000000"/>
                </a:solidFill>
              </a:rPr>
              <a:t>good practices, case studies</a:t>
            </a:r>
            <a:r>
              <a:rPr lang="de-DE" sz="2400" dirty="0">
                <a:solidFill>
                  <a:sysClr val="windowText" lastClr="000000"/>
                </a:solidFill>
              </a:rPr>
              <a:t>)</a:t>
            </a:r>
          </a:p>
          <a:p>
            <a:pPr marL="342900" indent="-342900">
              <a:buFont typeface="Arial" panose="020B0604020202020204" pitchFamily="34" charset="0"/>
              <a:buChar char="•"/>
            </a:pPr>
            <a:r>
              <a:rPr lang="de-DE" sz="2400" dirty="0">
                <a:solidFill>
                  <a:sysClr val="windowText" lastClr="000000"/>
                </a:solidFill>
              </a:rPr>
              <a:t>Face-to-face support (e.g. country visits, regional/global workshops)</a:t>
            </a:r>
          </a:p>
          <a:p>
            <a:pPr marL="342900" indent="-342900">
              <a:buFont typeface="Arial" panose="020B0604020202020204" pitchFamily="34" charset="0"/>
              <a:buChar char="•"/>
            </a:pPr>
            <a:r>
              <a:rPr lang="en-GB" sz="2400" dirty="0">
                <a:solidFill>
                  <a:sysClr val="windowText" lastClr="000000"/>
                </a:solidFill>
              </a:rPr>
              <a:t>Support in calculating indicator value</a:t>
            </a:r>
            <a:endParaRPr lang="de-DE" sz="2400" dirty="0">
              <a:solidFill>
                <a:sysClr val="windowText" lastClr="000000"/>
              </a:solidFill>
            </a:endParaRPr>
          </a:p>
          <a:p>
            <a:pPr marL="342900" indent="-342900">
              <a:buFont typeface="Arial" panose="020B0604020202020204" pitchFamily="34" charset="0"/>
              <a:buChar char="•"/>
            </a:pPr>
            <a:r>
              <a:rPr lang="de-DE" sz="2400" dirty="0">
                <a:solidFill>
                  <a:sysClr val="windowText" lastClr="000000"/>
                </a:solidFill>
              </a:rPr>
              <a:t>Data and progress reporting </a:t>
            </a:r>
            <a:endParaRPr lang="en-US" sz="2400" dirty="0">
              <a:solidFill>
                <a:sysClr val="windowText" lastClr="000000"/>
              </a:solidFill>
            </a:endParaRPr>
          </a:p>
        </p:txBody>
      </p:sp>
      <p:sp>
        <p:nvSpPr>
          <p:cNvPr id="17" name="TextBox 16"/>
          <p:cNvSpPr txBox="1"/>
          <p:nvPr/>
        </p:nvSpPr>
        <p:spPr>
          <a:xfrm>
            <a:off x="4178300" y="3607848"/>
            <a:ext cx="3835400" cy="584775"/>
          </a:xfrm>
          <a:prstGeom prst="rect">
            <a:avLst/>
          </a:prstGeom>
          <a:noFill/>
        </p:spPr>
        <p:txBody>
          <a:bodyPr wrap="square" rtlCol="0">
            <a:spAutoFit/>
          </a:bodyPr>
          <a:lstStyle/>
          <a:p>
            <a:pPr algn="ctr"/>
            <a:r>
              <a:rPr lang="de-DE" sz="3200" dirty="0">
                <a:solidFill>
                  <a:sysClr val="windowText" lastClr="000000"/>
                </a:solidFill>
              </a:rPr>
              <a:t>Support to countries</a:t>
            </a:r>
          </a:p>
        </p:txBody>
      </p:sp>
      <p:sp>
        <p:nvSpPr>
          <p:cNvPr id="2" name="Title 1"/>
          <p:cNvSpPr>
            <a:spLocks noGrp="1"/>
          </p:cNvSpPr>
          <p:nvPr>
            <p:ph type="title"/>
          </p:nvPr>
        </p:nvSpPr>
        <p:spPr/>
        <p:txBody>
          <a:bodyPr>
            <a:normAutofit/>
          </a:bodyPr>
          <a:lstStyle/>
          <a:p>
            <a:r>
              <a:rPr lang="en-GB" dirty="0"/>
              <a:t>2020 Data Drive and associated support</a:t>
            </a:r>
          </a:p>
        </p:txBody>
      </p:sp>
      <p:sp>
        <p:nvSpPr>
          <p:cNvPr id="6" name="Rectangle 5"/>
          <p:cNvSpPr/>
          <p:nvPr/>
        </p:nvSpPr>
        <p:spPr>
          <a:xfrm>
            <a:off x="6526531" y="6164590"/>
            <a:ext cx="5322570" cy="523220"/>
          </a:xfrm>
          <a:prstGeom prst="rect">
            <a:avLst/>
          </a:prstGeom>
          <a:solidFill>
            <a:srgbClr val="FFFFFF"/>
          </a:solidFill>
          <a:ln w="38100">
            <a:solidFill>
              <a:srgbClr val="069EDB"/>
            </a:solidFill>
          </a:ln>
        </p:spPr>
        <p:txBody>
          <a:bodyPr wrap="square">
            <a:spAutoFit/>
          </a:bodyPr>
          <a:lstStyle/>
          <a:p>
            <a:r>
              <a:rPr lang="en-GB" sz="2800" b="1" dirty="0">
                <a:solidFill>
                  <a:srgbClr val="002060"/>
                </a:solidFill>
                <a:hlinkClick r:id="rId7"/>
              </a:rPr>
              <a:t>https://www.sdg6monitoring.org/</a:t>
            </a:r>
            <a:r>
              <a:rPr lang="en-GB" sz="2800" b="1" dirty="0">
                <a:solidFill>
                  <a:srgbClr val="002060"/>
                </a:solidFill>
              </a:rPr>
              <a:t> </a:t>
            </a:r>
          </a:p>
        </p:txBody>
      </p:sp>
    </p:spTree>
    <p:extLst>
      <p:ext uri="{BB962C8B-B14F-4D97-AF65-F5344CB8AC3E}">
        <p14:creationId xmlns:p14="http://schemas.microsoft.com/office/powerpoint/2010/main" val="2007308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a:t>Institutional and cross-cutting support</a:t>
            </a:r>
            <a:endParaRPr lang="en-GB" dirty="0"/>
          </a:p>
        </p:txBody>
      </p:sp>
      <p:sp>
        <p:nvSpPr>
          <p:cNvPr id="4" name="Content Placeholder 3"/>
          <p:cNvSpPr>
            <a:spLocks noGrp="1"/>
          </p:cNvSpPr>
          <p:nvPr>
            <p:ph idx="1"/>
          </p:nvPr>
        </p:nvSpPr>
        <p:spPr/>
        <p:txBody>
          <a:bodyPr>
            <a:normAutofit fontScale="92500"/>
          </a:bodyPr>
          <a:lstStyle/>
          <a:p>
            <a:r>
              <a:rPr lang="de-DE" dirty="0"/>
              <a:t>Joint outreach campaign with information about timelines and support across indicators</a:t>
            </a:r>
          </a:p>
          <a:p>
            <a:r>
              <a:rPr lang="en-GB" dirty="0"/>
              <a:t>Focal point database for all indicators including NSO, password-protected country views shared with all overall focal points (130+ countries)</a:t>
            </a:r>
          </a:p>
          <a:p>
            <a:r>
              <a:rPr lang="en-GB" dirty="0"/>
              <a:t>Support to agencies to help identify technical focal points and to facilitate the submission of data from countries</a:t>
            </a:r>
          </a:p>
          <a:p>
            <a:r>
              <a:rPr lang="en-GB" dirty="0"/>
              <a:t>Additional support offered to overall focal points in 30 countries, including bilateral calls and webinars with all focal points in the country</a:t>
            </a:r>
          </a:p>
          <a:p>
            <a:r>
              <a:rPr lang="de-DE" dirty="0"/>
              <a:t>LinkedIn community of practice</a:t>
            </a:r>
          </a:p>
          <a:p>
            <a:r>
              <a:rPr lang="de-DE" dirty="0"/>
              <a:t>SDG 6 Data Portal</a:t>
            </a:r>
            <a:endParaRPr lang="en-GB" dirty="0"/>
          </a:p>
          <a:p>
            <a:endParaRPr lang="de-DE" dirty="0"/>
          </a:p>
          <a:p>
            <a:endParaRPr lang="en-GB" dirty="0"/>
          </a:p>
        </p:txBody>
      </p:sp>
    </p:spTree>
    <p:extLst>
      <p:ext uri="{BB962C8B-B14F-4D97-AF65-F5344CB8AC3E}">
        <p14:creationId xmlns:p14="http://schemas.microsoft.com/office/powerpoint/2010/main" val="2115561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Results: Number of SDG 6 indicators reported on by each country (or area)</a:t>
            </a:r>
            <a:endParaRPr lang="en-GB" dirty="0"/>
          </a:p>
        </p:txBody>
      </p:sp>
      <p:pic>
        <p:nvPicPr>
          <p:cNvPr id="8" name="Picture 7"/>
          <p:cNvPicPr>
            <a:picLocks noChangeAspect="1"/>
          </p:cNvPicPr>
          <p:nvPr/>
        </p:nvPicPr>
        <p:blipFill>
          <a:blip r:embed="rId2"/>
          <a:stretch>
            <a:fillRect/>
          </a:stretch>
        </p:blipFill>
        <p:spPr>
          <a:xfrm>
            <a:off x="0" y="1791276"/>
            <a:ext cx="12192000" cy="4697392"/>
          </a:xfrm>
          <a:prstGeom prst="rect">
            <a:avLst/>
          </a:prstGeom>
        </p:spPr>
      </p:pic>
      <p:sp>
        <p:nvSpPr>
          <p:cNvPr id="4" name="TextBox 3"/>
          <p:cNvSpPr txBox="1"/>
          <p:nvPr/>
        </p:nvSpPr>
        <p:spPr>
          <a:xfrm>
            <a:off x="0" y="6488668"/>
            <a:ext cx="12192000" cy="369332"/>
          </a:xfrm>
          <a:prstGeom prst="rect">
            <a:avLst/>
          </a:prstGeom>
          <a:noFill/>
        </p:spPr>
        <p:txBody>
          <a:bodyPr wrap="square" rtlCol="0">
            <a:spAutoFit/>
          </a:bodyPr>
          <a:lstStyle/>
          <a:p>
            <a:pPr algn="ctr"/>
            <a:r>
              <a:rPr lang="en-GB" dirty="0"/>
              <a:t>Average number of SDG 6 global indicators reported on by UN Member States: 0 in 2015, 7.0 in 2019, 8.2 in 2021 </a:t>
            </a:r>
          </a:p>
        </p:txBody>
      </p:sp>
      <p:sp>
        <p:nvSpPr>
          <p:cNvPr id="5" name="TextBox 4"/>
          <p:cNvSpPr txBox="1"/>
          <p:nvPr/>
        </p:nvSpPr>
        <p:spPr>
          <a:xfrm>
            <a:off x="7367905" y="1421944"/>
            <a:ext cx="5257800" cy="369332"/>
          </a:xfrm>
          <a:prstGeom prst="rect">
            <a:avLst/>
          </a:prstGeom>
          <a:noFill/>
        </p:spPr>
        <p:txBody>
          <a:bodyPr wrap="square" rtlCol="0">
            <a:spAutoFit/>
          </a:bodyPr>
          <a:lstStyle/>
          <a:p>
            <a:pPr algn="ctr"/>
            <a:r>
              <a:rPr lang="de-DE" dirty="0"/>
              <a:t>Source: </a:t>
            </a:r>
            <a:r>
              <a:rPr lang="de-DE" dirty="0">
                <a:hlinkClick r:id="rId3"/>
              </a:rPr>
              <a:t>https://sdg6data.org/</a:t>
            </a:r>
            <a:r>
              <a:rPr lang="de-DE" dirty="0"/>
              <a:t> November 2021</a:t>
            </a:r>
            <a:endParaRPr lang="en-GB" dirty="0"/>
          </a:p>
        </p:txBody>
      </p:sp>
    </p:spTree>
    <p:extLst>
      <p:ext uri="{BB962C8B-B14F-4D97-AF65-F5344CB8AC3E}">
        <p14:creationId xmlns:p14="http://schemas.microsoft.com/office/powerpoint/2010/main" val="2570005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Country snapshots in SDG 6 Data Portal</a:t>
            </a:r>
            <a:endParaRPr lang="en-GB" dirty="0"/>
          </a:p>
        </p:txBody>
      </p:sp>
      <p:pic>
        <p:nvPicPr>
          <p:cNvPr id="3" name="Picture 2"/>
          <p:cNvPicPr>
            <a:picLocks noChangeAspect="1"/>
          </p:cNvPicPr>
          <p:nvPr/>
        </p:nvPicPr>
        <p:blipFill>
          <a:blip r:embed="rId2"/>
          <a:stretch>
            <a:fillRect/>
          </a:stretch>
        </p:blipFill>
        <p:spPr>
          <a:xfrm>
            <a:off x="-514995" y="1422930"/>
            <a:ext cx="13221991" cy="5435070"/>
          </a:xfrm>
          <a:prstGeom prst="rect">
            <a:avLst/>
          </a:prstGeom>
        </p:spPr>
      </p:pic>
      <p:sp>
        <p:nvSpPr>
          <p:cNvPr id="5" name="Rectangle 4"/>
          <p:cNvSpPr/>
          <p:nvPr/>
        </p:nvSpPr>
        <p:spPr>
          <a:xfrm>
            <a:off x="434341" y="5994881"/>
            <a:ext cx="3451859" cy="523220"/>
          </a:xfrm>
          <a:prstGeom prst="rect">
            <a:avLst/>
          </a:prstGeom>
          <a:solidFill>
            <a:srgbClr val="FFFFFF"/>
          </a:solidFill>
          <a:ln w="38100">
            <a:solidFill>
              <a:srgbClr val="069EDB"/>
            </a:solidFill>
          </a:ln>
        </p:spPr>
        <p:txBody>
          <a:bodyPr wrap="square">
            <a:spAutoFit/>
          </a:bodyPr>
          <a:lstStyle/>
          <a:p>
            <a:r>
              <a:rPr lang="en-GB" sz="2800" b="1" dirty="0">
                <a:solidFill>
                  <a:srgbClr val="002060"/>
                </a:solidFill>
                <a:hlinkClick r:id="rId3"/>
              </a:rPr>
              <a:t>https://sdg6data.org/</a:t>
            </a:r>
            <a:r>
              <a:rPr lang="en-GB" sz="2800" b="1" dirty="0">
                <a:solidFill>
                  <a:srgbClr val="002060"/>
                </a:solidFill>
              </a:rPr>
              <a:t> </a:t>
            </a:r>
          </a:p>
        </p:txBody>
      </p:sp>
    </p:spTree>
    <p:extLst>
      <p:ext uri="{BB962C8B-B14F-4D97-AF65-F5344CB8AC3E}">
        <p14:creationId xmlns:p14="http://schemas.microsoft.com/office/powerpoint/2010/main" val="868541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422930"/>
            <a:ext cx="12192000" cy="5827582"/>
          </a:xfrm>
          <a:prstGeom prst="rect">
            <a:avLst/>
          </a:prstGeom>
        </p:spPr>
      </p:pic>
      <p:sp>
        <p:nvSpPr>
          <p:cNvPr id="2" name="Title 1"/>
          <p:cNvSpPr>
            <a:spLocks noGrp="1"/>
          </p:cNvSpPr>
          <p:nvPr>
            <p:ph type="title"/>
          </p:nvPr>
        </p:nvSpPr>
        <p:spPr/>
        <p:txBody>
          <a:bodyPr>
            <a:normAutofit/>
          </a:bodyPr>
          <a:lstStyle/>
          <a:p>
            <a:r>
              <a:rPr lang="de-DE" dirty="0"/>
              <a:t>Country snapshots in SDG 6 Data Portal</a:t>
            </a:r>
            <a:endParaRPr lang="en-GB" dirty="0"/>
          </a:p>
        </p:txBody>
      </p:sp>
      <p:sp>
        <p:nvSpPr>
          <p:cNvPr id="6" name="Rectangle 5"/>
          <p:cNvSpPr/>
          <p:nvPr/>
        </p:nvSpPr>
        <p:spPr>
          <a:xfrm>
            <a:off x="434341" y="5994881"/>
            <a:ext cx="3451859" cy="523220"/>
          </a:xfrm>
          <a:prstGeom prst="rect">
            <a:avLst/>
          </a:prstGeom>
          <a:solidFill>
            <a:srgbClr val="FFFFFF"/>
          </a:solidFill>
          <a:ln w="38100">
            <a:solidFill>
              <a:srgbClr val="069EDB"/>
            </a:solidFill>
          </a:ln>
        </p:spPr>
        <p:txBody>
          <a:bodyPr wrap="square">
            <a:spAutoFit/>
          </a:bodyPr>
          <a:lstStyle/>
          <a:p>
            <a:r>
              <a:rPr lang="en-GB" sz="2800" b="1" dirty="0">
                <a:solidFill>
                  <a:srgbClr val="002060"/>
                </a:solidFill>
                <a:hlinkClick r:id="rId3"/>
              </a:rPr>
              <a:t>https://sdg6data.org/</a:t>
            </a:r>
            <a:r>
              <a:rPr lang="en-GB" sz="2800" b="1" dirty="0">
                <a:solidFill>
                  <a:srgbClr val="002060"/>
                </a:solidFill>
              </a:rPr>
              <a:t> </a:t>
            </a:r>
          </a:p>
        </p:txBody>
      </p:sp>
    </p:spTree>
    <p:extLst>
      <p:ext uri="{BB962C8B-B14F-4D97-AF65-F5344CB8AC3E}">
        <p14:creationId xmlns:p14="http://schemas.microsoft.com/office/powerpoint/2010/main" val="1957592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422930"/>
            <a:ext cx="12192000" cy="5541818"/>
          </a:xfrm>
          <a:prstGeom prst="rect">
            <a:avLst/>
          </a:prstGeom>
        </p:spPr>
      </p:pic>
      <p:sp>
        <p:nvSpPr>
          <p:cNvPr id="2" name="Title 1"/>
          <p:cNvSpPr>
            <a:spLocks noGrp="1"/>
          </p:cNvSpPr>
          <p:nvPr>
            <p:ph type="title"/>
          </p:nvPr>
        </p:nvSpPr>
        <p:spPr/>
        <p:txBody>
          <a:bodyPr>
            <a:normAutofit/>
          </a:bodyPr>
          <a:lstStyle/>
          <a:p>
            <a:r>
              <a:rPr lang="de-DE" dirty="0"/>
              <a:t>Country snapshots in SDG 6 Data Portal</a:t>
            </a:r>
            <a:endParaRPr lang="en-GB" dirty="0"/>
          </a:p>
        </p:txBody>
      </p:sp>
      <p:sp>
        <p:nvSpPr>
          <p:cNvPr id="5" name="Rectangle 4"/>
          <p:cNvSpPr/>
          <p:nvPr/>
        </p:nvSpPr>
        <p:spPr>
          <a:xfrm>
            <a:off x="434341" y="5994881"/>
            <a:ext cx="3451859" cy="523220"/>
          </a:xfrm>
          <a:prstGeom prst="rect">
            <a:avLst/>
          </a:prstGeom>
          <a:solidFill>
            <a:srgbClr val="FFFFFF"/>
          </a:solidFill>
          <a:ln w="38100">
            <a:solidFill>
              <a:srgbClr val="069EDB"/>
            </a:solidFill>
          </a:ln>
        </p:spPr>
        <p:txBody>
          <a:bodyPr wrap="square">
            <a:spAutoFit/>
          </a:bodyPr>
          <a:lstStyle/>
          <a:p>
            <a:r>
              <a:rPr lang="en-GB" sz="2800" b="1" dirty="0">
                <a:solidFill>
                  <a:srgbClr val="002060"/>
                </a:solidFill>
                <a:hlinkClick r:id="rId3"/>
              </a:rPr>
              <a:t>https://sdg6data.org/</a:t>
            </a:r>
            <a:r>
              <a:rPr lang="en-GB" sz="2800" b="1" dirty="0">
                <a:solidFill>
                  <a:srgbClr val="002060"/>
                </a:solidFill>
              </a:rPr>
              <a:t> </a:t>
            </a:r>
          </a:p>
        </p:txBody>
      </p:sp>
    </p:spTree>
    <p:extLst>
      <p:ext uri="{BB962C8B-B14F-4D97-AF65-F5344CB8AC3E}">
        <p14:creationId xmlns:p14="http://schemas.microsoft.com/office/powerpoint/2010/main" val="421600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D26E8-F03E-4ABD-8D44-E6B588EB2578}"/>
              </a:ext>
            </a:extLst>
          </p:cNvPr>
          <p:cNvSpPr>
            <a:spLocks noGrp="1"/>
          </p:cNvSpPr>
          <p:nvPr>
            <p:ph type="title"/>
          </p:nvPr>
        </p:nvSpPr>
        <p:spPr>
          <a:xfrm>
            <a:off x="838200" y="-68011"/>
            <a:ext cx="10515600" cy="1057805"/>
          </a:xfrm>
        </p:spPr>
        <p:txBody>
          <a:bodyPr/>
          <a:lstStyle/>
          <a:p>
            <a:pPr algn="ctr"/>
            <a:r>
              <a:rPr lang="en-US" dirty="0"/>
              <a:t>A few exciting numbers</a:t>
            </a:r>
            <a:endParaRPr lang="aa-ET" dirty="0"/>
          </a:p>
        </p:txBody>
      </p:sp>
      <p:sp>
        <p:nvSpPr>
          <p:cNvPr id="3" name="Content Placeholder 2">
            <a:extLst>
              <a:ext uri="{FF2B5EF4-FFF2-40B4-BE49-F238E27FC236}">
                <a16:creationId xmlns:a16="http://schemas.microsoft.com/office/drawing/2014/main" xmlns="" id="{09B103AC-86DA-4BC9-AC70-EF7241D46FE5}"/>
              </a:ext>
            </a:extLst>
          </p:cNvPr>
          <p:cNvSpPr>
            <a:spLocks noGrp="1"/>
          </p:cNvSpPr>
          <p:nvPr>
            <p:ph idx="1"/>
          </p:nvPr>
        </p:nvSpPr>
        <p:spPr>
          <a:xfrm>
            <a:off x="838200" y="989794"/>
            <a:ext cx="10515600" cy="4963861"/>
          </a:xfrm>
        </p:spPr>
        <p:txBody>
          <a:bodyPr>
            <a:normAutofit/>
          </a:bodyPr>
          <a:lstStyle/>
          <a:p>
            <a:pPr marL="0" indent="0" algn="ctr">
              <a:buNone/>
            </a:pPr>
            <a:r>
              <a:rPr lang="en-US" sz="6000" dirty="0"/>
              <a:t>8.2</a:t>
            </a:r>
          </a:p>
          <a:p>
            <a:pPr marL="0" indent="0" algn="ctr">
              <a:buNone/>
            </a:pPr>
            <a:r>
              <a:rPr lang="en-US" sz="6000" dirty="0"/>
              <a:t>130</a:t>
            </a:r>
          </a:p>
          <a:p>
            <a:pPr marL="0" indent="0" algn="ctr">
              <a:buNone/>
            </a:pPr>
            <a:r>
              <a:rPr lang="en-US" sz="6000" dirty="0"/>
              <a:t>193</a:t>
            </a:r>
          </a:p>
          <a:p>
            <a:pPr marL="0" indent="0" algn="ctr">
              <a:buNone/>
            </a:pPr>
            <a:r>
              <a:rPr lang="en-US" sz="6000" dirty="0"/>
              <a:t>1702</a:t>
            </a:r>
          </a:p>
          <a:p>
            <a:pPr marL="0" indent="0" algn="ctr">
              <a:buNone/>
            </a:pPr>
            <a:r>
              <a:rPr lang="en-US" sz="6000" dirty="0"/>
              <a:t>2146</a:t>
            </a:r>
            <a:endParaRPr lang="aa-ET" sz="6000" dirty="0"/>
          </a:p>
        </p:txBody>
      </p:sp>
    </p:spTree>
    <p:extLst>
      <p:ext uri="{BB962C8B-B14F-4D97-AF65-F5344CB8AC3E}">
        <p14:creationId xmlns:p14="http://schemas.microsoft.com/office/powerpoint/2010/main" val="323728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9893" y="3638299"/>
            <a:ext cx="1800000" cy="2563918"/>
          </a:xfrm>
          <a:prstGeom prst="rect">
            <a:avLst/>
          </a:prstGeom>
          <a:ln>
            <a:solidFill>
              <a:schemeClr val="tx1"/>
            </a:solidFill>
          </a:ln>
        </p:spPr>
      </p:pic>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0793" y="3438392"/>
            <a:ext cx="1800000" cy="2334375"/>
          </a:xfrm>
          <a:prstGeom prst="rect">
            <a:avLst/>
          </a:prstGeom>
          <a:ln>
            <a:solidFill>
              <a:schemeClr val="tx1"/>
            </a:solidFill>
          </a:ln>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711" y="3038273"/>
            <a:ext cx="1800000" cy="2332394"/>
          </a:xfrm>
          <a:prstGeom prst="rect">
            <a:avLst/>
          </a:prstGeom>
          <a:ln>
            <a:solidFill>
              <a:schemeClr val="tx1"/>
            </a:solidFill>
          </a:ln>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92896" y="2465342"/>
            <a:ext cx="1800000" cy="2337187"/>
          </a:xfrm>
          <a:prstGeom prst="rect">
            <a:avLst/>
          </a:prstGeom>
          <a:ln>
            <a:solidFill>
              <a:schemeClr val="tx1"/>
            </a:solidFill>
          </a:ln>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4184" y="3635759"/>
            <a:ext cx="1800000" cy="2333541"/>
          </a:xfrm>
          <a:prstGeom prst="rect">
            <a:avLst/>
          </a:prstGeom>
          <a:ln>
            <a:solidFill>
              <a:schemeClr val="tx1"/>
            </a:solidFill>
          </a:ln>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77501" y="2862731"/>
            <a:ext cx="1800000" cy="2328750"/>
          </a:xfrm>
          <a:prstGeom prst="rect">
            <a:avLst/>
          </a:prstGeom>
          <a:ln>
            <a:solidFill>
              <a:schemeClr val="tx1"/>
            </a:solidFill>
          </a:ln>
        </p:spPr>
      </p:pic>
      <p:sp>
        <p:nvSpPr>
          <p:cNvPr id="2" name="Title 1"/>
          <p:cNvSpPr>
            <a:spLocks noGrp="1"/>
          </p:cNvSpPr>
          <p:nvPr>
            <p:ph type="title"/>
          </p:nvPr>
        </p:nvSpPr>
        <p:spPr/>
        <p:txBody>
          <a:bodyPr/>
          <a:lstStyle/>
          <a:p>
            <a:r>
              <a:rPr lang="es-ES" dirty="0" err="1"/>
              <a:t>Results</a:t>
            </a:r>
            <a:r>
              <a:rPr lang="es-ES" dirty="0"/>
              <a:t>: </a:t>
            </a:r>
            <a:r>
              <a:rPr lang="es-ES" dirty="0" err="1"/>
              <a:t>Progress</a:t>
            </a:r>
            <a:r>
              <a:rPr lang="es-ES" dirty="0"/>
              <a:t> </a:t>
            </a:r>
            <a:r>
              <a:rPr lang="es-ES" dirty="0" err="1"/>
              <a:t>reporting</a:t>
            </a:r>
            <a:endParaRPr lang="en-GB" dirty="0"/>
          </a:p>
        </p:txBody>
      </p:sp>
      <p:pic>
        <p:nvPicPr>
          <p:cNvPr id="4" name="Picture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58401" y="3363623"/>
            <a:ext cx="1800000" cy="2341693"/>
          </a:xfrm>
          <a:prstGeom prst="rect">
            <a:avLst/>
          </a:prstGeom>
          <a:ln>
            <a:solidFill>
              <a:schemeClr val="tx1"/>
            </a:solidFill>
          </a:ln>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72900" y="936431"/>
            <a:ext cx="1800000" cy="2327925"/>
          </a:xfrm>
          <a:prstGeom prst="rect">
            <a:avLst/>
          </a:prstGeom>
          <a:ln>
            <a:solidFill>
              <a:schemeClr val="tx1"/>
            </a:solidFill>
          </a:ln>
        </p:spPr>
      </p:pic>
      <p:pic>
        <p:nvPicPr>
          <p:cNvPr id="12" name="Picture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15908" y="3820362"/>
            <a:ext cx="1800000" cy="2325938"/>
          </a:xfrm>
          <a:prstGeom prst="rect">
            <a:avLst/>
          </a:prstGeom>
          <a:ln>
            <a:solidFill>
              <a:schemeClr val="tx1"/>
            </a:solidFill>
          </a:ln>
        </p:spPr>
      </p:pic>
      <p:pic>
        <p:nvPicPr>
          <p:cNvPr id="10" name="Picture 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2848231"/>
            <a:ext cx="1800000" cy="2553345"/>
          </a:xfrm>
          <a:prstGeom prst="rect">
            <a:avLst/>
          </a:prstGeom>
          <a:ln>
            <a:solidFill>
              <a:schemeClr val="tx1"/>
            </a:solidFill>
          </a:ln>
        </p:spPr>
      </p:pic>
      <p:sp>
        <p:nvSpPr>
          <p:cNvPr id="18" name="Rectangle 17"/>
          <p:cNvSpPr/>
          <p:nvPr/>
        </p:nvSpPr>
        <p:spPr>
          <a:xfrm>
            <a:off x="0" y="5926301"/>
            <a:ext cx="12209973" cy="954107"/>
          </a:xfrm>
          <a:prstGeom prst="rect">
            <a:avLst/>
          </a:prstGeom>
          <a:solidFill>
            <a:schemeClr val="bg1">
              <a:lumMod val="85000"/>
            </a:schemeClr>
          </a:solidFill>
        </p:spPr>
        <p:txBody>
          <a:bodyPr wrap="square">
            <a:spAutoFit/>
          </a:bodyPr>
          <a:lstStyle/>
          <a:p>
            <a:r>
              <a:rPr lang="de-DE" sz="2800" b="1" dirty="0">
                <a:solidFill>
                  <a:srgbClr val="002060"/>
                </a:solidFill>
              </a:rPr>
              <a:t>Access reports and infographics </a:t>
            </a:r>
            <a:r>
              <a:rPr lang="de-DE" sz="2800" b="1" dirty="0">
                <a:solidFill>
                  <a:srgbClr val="002060"/>
                </a:solidFill>
                <a:sym typeface="Wingdings" panose="05000000000000000000" pitchFamily="2" charset="2"/>
              </a:rPr>
              <a:t></a:t>
            </a:r>
            <a:endParaRPr lang="en-GB" sz="2800" b="1" dirty="0">
              <a:solidFill>
                <a:srgbClr val="002060"/>
              </a:solidFill>
            </a:endParaRPr>
          </a:p>
          <a:p>
            <a:r>
              <a:rPr lang="en-GB" sz="2800" b="1" dirty="0">
                <a:solidFill>
                  <a:srgbClr val="002060"/>
                </a:solidFill>
                <a:hlinkClick r:id="rId12"/>
              </a:rPr>
              <a:t>https://www.unwater.org/publication_categories/sdg6-progress-reports/</a:t>
            </a:r>
            <a:r>
              <a:rPr lang="en-GB" sz="2800" b="1" dirty="0">
                <a:solidFill>
                  <a:srgbClr val="002060"/>
                </a:solidFill>
              </a:rPr>
              <a:t> </a:t>
            </a:r>
          </a:p>
        </p:txBody>
      </p:sp>
    </p:spTree>
    <p:extLst>
      <p:ext uri="{BB962C8B-B14F-4D97-AF65-F5344CB8AC3E}">
        <p14:creationId xmlns:p14="http://schemas.microsoft.com/office/powerpoint/2010/main" val="1858322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9893" y="3638299"/>
            <a:ext cx="1800000" cy="2563918"/>
          </a:xfrm>
          <a:prstGeom prst="rect">
            <a:avLst/>
          </a:prstGeom>
          <a:ln>
            <a:solidFill>
              <a:schemeClr val="tx1"/>
            </a:solidFill>
          </a:ln>
        </p:spPr>
      </p:pic>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0793" y="3438392"/>
            <a:ext cx="1800000" cy="2334375"/>
          </a:xfrm>
          <a:prstGeom prst="rect">
            <a:avLst/>
          </a:prstGeom>
          <a:ln>
            <a:solidFill>
              <a:schemeClr val="tx1"/>
            </a:solidFill>
          </a:ln>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711" y="3038273"/>
            <a:ext cx="1800000" cy="2332394"/>
          </a:xfrm>
          <a:prstGeom prst="rect">
            <a:avLst/>
          </a:prstGeom>
          <a:ln>
            <a:solidFill>
              <a:schemeClr val="tx1"/>
            </a:solidFill>
          </a:ln>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92896" y="2465342"/>
            <a:ext cx="1800000" cy="2337187"/>
          </a:xfrm>
          <a:prstGeom prst="rect">
            <a:avLst/>
          </a:prstGeom>
          <a:ln>
            <a:solidFill>
              <a:schemeClr val="tx1"/>
            </a:solidFill>
          </a:ln>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4184" y="3635759"/>
            <a:ext cx="1800000" cy="2333541"/>
          </a:xfrm>
          <a:prstGeom prst="rect">
            <a:avLst/>
          </a:prstGeom>
          <a:ln>
            <a:solidFill>
              <a:schemeClr val="tx1"/>
            </a:solidFill>
          </a:ln>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77501" y="2862731"/>
            <a:ext cx="1800000" cy="2328750"/>
          </a:xfrm>
          <a:prstGeom prst="rect">
            <a:avLst/>
          </a:prstGeom>
          <a:ln>
            <a:solidFill>
              <a:schemeClr val="tx1"/>
            </a:solidFill>
          </a:ln>
        </p:spPr>
      </p:pic>
      <p:sp>
        <p:nvSpPr>
          <p:cNvPr id="2" name="Title 1"/>
          <p:cNvSpPr>
            <a:spLocks noGrp="1"/>
          </p:cNvSpPr>
          <p:nvPr>
            <p:ph type="title"/>
          </p:nvPr>
        </p:nvSpPr>
        <p:spPr/>
        <p:txBody>
          <a:bodyPr/>
          <a:lstStyle/>
          <a:p>
            <a:r>
              <a:rPr lang="es-ES" dirty="0" err="1"/>
              <a:t>Results</a:t>
            </a:r>
            <a:r>
              <a:rPr lang="es-ES" dirty="0"/>
              <a:t>: </a:t>
            </a:r>
            <a:r>
              <a:rPr lang="es-ES" dirty="0" err="1"/>
              <a:t>Progress</a:t>
            </a:r>
            <a:r>
              <a:rPr lang="es-ES" dirty="0"/>
              <a:t> </a:t>
            </a:r>
            <a:r>
              <a:rPr lang="es-ES" dirty="0" err="1"/>
              <a:t>reporting</a:t>
            </a:r>
            <a:endParaRPr lang="en-GB" dirty="0"/>
          </a:p>
        </p:txBody>
      </p:sp>
      <p:pic>
        <p:nvPicPr>
          <p:cNvPr id="4" name="Picture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58401" y="3363623"/>
            <a:ext cx="1800000" cy="2341693"/>
          </a:xfrm>
          <a:prstGeom prst="rect">
            <a:avLst/>
          </a:prstGeom>
          <a:ln>
            <a:solidFill>
              <a:schemeClr val="tx1"/>
            </a:solidFill>
          </a:ln>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72900" y="936431"/>
            <a:ext cx="1800000" cy="2327925"/>
          </a:xfrm>
          <a:prstGeom prst="rect">
            <a:avLst/>
          </a:prstGeom>
          <a:ln>
            <a:solidFill>
              <a:schemeClr val="tx1"/>
            </a:solidFill>
          </a:ln>
        </p:spPr>
      </p:pic>
      <p:pic>
        <p:nvPicPr>
          <p:cNvPr id="12" name="Picture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15908" y="3820362"/>
            <a:ext cx="1800000" cy="2325938"/>
          </a:xfrm>
          <a:prstGeom prst="rect">
            <a:avLst/>
          </a:prstGeom>
          <a:ln>
            <a:solidFill>
              <a:schemeClr val="tx1"/>
            </a:solidFill>
          </a:ln>
        </p:spPr>
      </p:pic>
      <p:pic>
        <p:nvPicPr>
          <p:cNvPr id="10" name="Picture 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2848231"/>
            <a:ext cx="1800000" cy="2553345"/>
          </a:xfrm>
          <a:prstGeom prst="rect">
            <a:avLst/>
          </a:prstGeom>
          <a:ln>
            <a:solidFill>
              <a:schemeClr val="tx1"/>
            </a:solidFill>
          </a:ln>
        </p:spPr>
      </p:pic>
      <p:pic>
        <p:nvPicPr>
          <p:cNvPr id="7" name="Picture 6"/>
          <p:cNvPicPr>
            <a:picLocks noChangeAspect="1"/>
          </p:cNvPicPr>
          <p:nvPr/>
        </p:nvPicPr>
        <p:blipFill>
          <a:blip r:embed="rId12"/>
          <a:stretch>
            <a:fillRect/>
          </a:stretch>
        </p:blipFill>
        <p:spPr>
          <a:xfrm>
            <a:off x="517589" y="1351446"/>
            <a:ext cx="2520000" cy="3570328"/>
          </a:xfrm>
          <a:prstGeom prst="rect">
            <a:avLst/>
          </a:prstGeom>
          <a:ln>
            <a:solidFill>
              <a:schemeClr val="tx1"/>
            </a:solidFill>
          </a:ln>
        </p:spPr>
      </p:pic>
      <p:pic>
        <p:nvPicPr>
          <p:cNvPr id="14" name="Picture 13"/>
          <p:cNvPicPr>
            <a:picLocks noChangeAspect="1"/>
          </p:cNvPicPr>
          <p:nvPr/>
        </p:nvPicPr>
        <p:blipFill>
          <a:blip r:embed="rId13"/>
          <a:stretch>
            <a:fillRect/>
          </a:stretch>
        </p:blipFill>
        <p:spPr>
          <a:xfrm>
            <a:off x="2980894" y="2336131"/>
            <a:ext cx="2520000" cy="3584789"/>
          </a:xfrm>
          <a:prstGeom prst="rect">
            <a:avLst/>
          </a:prstGeom>
          <a:ln>
            <a:solidFill>
              <a:schemeClr val="tx1"/>
            </a:solidFill>
          </a:ln>
        </p:spPr>
      </p:pic>
      <p:pic>
        <p:nvPicPr>
          <p:cNvPr id="19" name="Picture 18"/>
          <p:cNvPicPr>
            <a:picLocks noChangeAspect="1"/>
          </p:cNvPicPr>
          <p:nvPr/>
        </p:nvPicPr>
        <p:blipFill>
          <a:blip r:embed="rId14"/>
          <a:stretch>
            <a:fillRect/>
          </a:stretch>
        </p:blipFill>
        <p:spPr>
          <a:xfrm>
            <a:off x="8379999" y="1262501"/>
            <a:ext cx="3804598" cy="4939715"/>
          </a:xfrm>
          <a:prstGeom prst="rect">
            <a:avLst/>
          </a:prstGeom>
          <a:ln>
            <a:solidFill>
              <a:schemeClr val="tx1"/>
            </a:solidFill>
          </a:ln>
        </p:spPr>
      </p:pic>
      <p:sp>
        <p:nvSpPr>
          <p:cNvPr id="20" name="Rectangle 19"/>
          <p:cNvSpPr/>
          <p:nvPr/>
        </p:nvSpPr>
        <p:spPr>
          <a:xfrm>
            <a:off x="0" y="5926301"/>
            <a:ext cx="12209973" cy="954107"/>
          </a:xfrm>
          <a:prstGeom prst="rect">
            <a:avLst/>
          </a:prstGeom>
          <a:solidFill>
            <a:schemeClr val="bg1">
              <a:lumMod val="85000"/>
            </a:schemeClr>
          </a:solidFill>
        </p:spPr>
        <p:txBody>
          <a:bodyPr wrap="square">
            <a:spAutoFit/>
          </a:bodyPr>
          <a:lstStyle/>
          <a:p>
            <a:r>
              <a:rPr lang="de-DE" sz="2800" b="1" dirty="0">
                <a:solidFill>
                  <a:srgbClr val="002060"/>
                </a:solidFill>
              </a:rPr>
              <a:t>Access reports and infographics </a:t>
            </a:r>
            <a:r>
              <a:rPr lang="de-DE" sz="2800" b="1" dirty="0">
                <a:solidFill>
                  <a:srgbClr val="002060"/>
                </a:solidFill>
                <a:sym typeface="Wingdings" panose="05000000000000000000" pitchFamily="2" charset="2"/>
              </a:rPr>
              <a:t></a:t>
            </a:r>
            <a:endParaRPr lang="en-GB" sz="2800" b="1" dirty="0">
              <a:solidFill>
                <a:srgbClr val="002060"/>
              </a:solidFill>
            </a:endParaRPr>
          </a:p>
          <a:p>
            <a:r>
              <a:rPr lang="en-GB" sz="2800" b="1" dirty="0">
                <a:solidFill>
                  <a:srgbClr val="002060"/>
                </a:solidFill>
                <a:hlinkClick r:id="rId15"/>
              </a:rPr>
              <a:t>https://www.unwater.org/publication_categories/sdg6-progress-reports/</a:t>
            </a:r>
            <a:r>
              <a:rPr lang="en-GB" sz="2800" b="1" dirty="0">
                <a:solidFill>
                  <a:srgbClr val="002060"/>
                </a:solidFill>
              </a:rPr>
              <a:t> </a:t>
            </a:r>
          </a:p>
        </p:txBody>
      </p:sp>
    </p:spTree>
    <p:extLst>
      <p:ext uri="{BB962C8B-B14F-4D97-AF65-F5344CB8AC3E}">
        <p14:creationId xmlns:p14="http://schemas.microsoft.com/office/powerpoint/2010/main" val="2358447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07534" y="3638299"/>
            <a:ext cx="1800000" cy="2563918"/>
          </a:xfrm>
          <a:prstGeom prst="rect">
            <a:avLst/>
          </a:prstGeom>
          <a:ln>
            <a:solidFill>
              <a:schemeClr val="tx1"/>
            </a:solidFill>
          </a:ln>
        </p:spPr>
      </p:pic>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8434" y="3438392"/>
            <a:ext cx="1800000" cy="2334375"/>
          </a:xfrm>
          <a:prstGeom prst="rect">
            <a:avLst/>
          </a:prstGeom>
          <a:ln>
            <a:solidFill>
              <a:schemeClr val="tx1"/>
            </a:solidFill>
          </a:ln>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76352" y="3038273"/>
            <a:ext cx="1800000" cy="2332394"/>
          </a:xfrm>
          <a:prstGeom prst="rect">
            <a:avLst/>
          </a:prstGeom>
          <a:ln>
            <a:solidFill>
              <a:schemeClr val="tx1"/>
            </a:solidFill>
          </a:ln>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0537" y="2465342"/>
            <a:ext cx="1800000" cy="2337187"/>
          </a:xfrm>
          <a:prstGeom prst="rect">
            <a:avLst/>
          </a:prstGeom>
          <a:ln>
            <a:solidFill>
              <a:schemeClr val="tx1"/>
            </a:solidFill>
          </a:ln>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31825" y="3635759"/>
            <a:ext cx="1800000" cy="2333541"/>
          </a:xfrm>
          <a:prstGeom prst="rect">
            <a:avLst/>
          </a:prstGeom>
          <a:ln>
            <a:solidFill>
              <a:schemeClr val="tx1"/>
            </a:solidFill>
          </a:ln>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95142" y="2862731"/>
            <a:ext cx="1800000" cy="2328750"/>
          </a:xfrm>
          <a:prstGeom prst="rect">
            <a:avLst/>
          </a:prstGeom>
          <a:ln>
            <a:solidFill>
              <a:schemeClr val="tx1"/>
            </a:solidFill>
          </a:ln>
        </p:spPr>
      </p:pic>
      <p:sp>
        <p:nvSpPr>
          <p:cNvPr id="2" name="Title 1"/>
          <p:cNvSpPr>
            <a:spLocks noGrp="1"/>
          </p:cNvSpPr>
          <p:nvPr>
            <p:ph type="title"/>
          </p:nvPr>
        </p:nvSpPr>
        <p:spPr/>
        <p:txBody>
          <a:bodyPr/>
          <a:lstStyle/>
          <a:p>
            <a:r>
              <a:rPr lang="es-ES" dirty="0" err="1"/>
              <a:t>Results</a:t>
            </a:r>
            <a:r>
              <a:rPr lang="es-ES" dirty="0"/>
              <a:t>: </a:t>
            </a:r>
            <a:r>
              <a:rPr lang="es-ES" dirty="0" err="1"/>
              <a:t>Progress</a:t>
            </a:r>
            <a:r>
              <a:rPr lang="es-ES" dirty="0"/>
              <a:t> </a:t>
            </a:r>
            <a:r>
              <a:rPr lang="es-ES" dirty="0" err="1"/>
              <a:t>reporting</a:t>
            </a:r>
            <a:endParaRPr lang="en-GB" dirty="0"/>
          </a:p>
        </p:txBody>
      </p:sp>
      <p:pic>
        <p:nvPicPr>
          <p:cNvPr id="4" name="Picture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76042" y="3363623"/>
            <a:ext cx="1800000" cy="2341693"/>
          </a:xfrm>
          <a:prstGeom prst="rect">
            <a:avLst/>
          </a:prstGeom>
          <a:ln>
            <a:solidFill>
              <a:schemeClr val="tx1"/>
            </a:solidFill>
          </a:ln>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90541" y="936431"/>
            <a:ext cx="1800000" cy="2327925"/>
          </a:xfrm>
          <a:prstGeom prst="rect">
            <a:avLst/>
          </a:prstGeom>
          <a:ln>
            <a:solidFill>
              <a:schemeClr val="tx1"/>
            </a:solidFill>
          </a:ln>
        </p:spPr>
      </p:pic>
      <p:pic>
        <p:nvPicPr>
          <p:cNvPr id="12" name="Picture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33549" y="3820362"/>
            <a:ext cx="1800000" cy="2325938"/>
          </a:xfrm>
          <a:prstGeom prst="rect">
            <a:avLst/>
          </a:prstGeom>
          <a:ln>
            <a:solidFill>
              <a:schemeClr val="tx1"/>
            </a:solidFill>
          </a:ln>
        </p:spPr>
      </p:pic>
      <p:pic>
        <p:nvPicPr>
          <p:cNvPr id="10" name="Picture 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7641" y="2848231"/>
            <a:ext cx="1800000" cy="2553345"/>
          </a:xfrm>
          <a:prstGeom prst="rect">
            <a:avLst/>
          </a:prstGeom>
          <a:ln>
            <a:solidFill>
              <a:schemeClr val="tx1"/>
            </a:solidFill>
          </a:ln>
        </p:spPr>
      </p:pic>
      <p:pic>
        <p:nvPicPr>
          <p:cNvPr id="7" name="Picture 6"/>
          <p:cNvPicPr>
            <a:picLocks noChangeAspect="1"/>
          </p:cNvPicPr>
          <p:nvPr/>
        </p:nvPicPr>
        <p:blipFill>
          <a:blip r:embed="rId12"/>
          <a:stretch>
            <a:fillRect/>
          </a:stretch>
        </p:blipFill>
        <p:spPr>
          <a:xfrm>
            <a:off x="535230" y="1351446"/>
            <a:ext cx="2520000" cy="3570328"/>
          </a:xfrm>
          <a:prstGeom prst="rect">
            <a:avLst/>
          </a:prstGeom>
          <a:ln>
            <a:solidFill>
              <a:schemeClr val="tx1"/>
            </a:solidFill>
          </a:ln>
        </p:spPr>
      </p:pic>
      <p:pic>
        <p:nvPicPr>
          <p:cNvPr id="14" name="Picture 13"/>
          <p:cNvPicPr>
            <a:picLocks noChangeAspect="1"/>
          </p:cNvPicPr>
          <p:nvPr/>
        </p:nvPicPr>
        <p:blipFill>
          <a:blip r:embed="rId13"/>
          <a:stretch>
            <a:fillRect/>
          </a:stretch>
        </p:blipFill>
        <p:spPr>
          <a:xfrm>
            <a:off x="2998535" y="2336131"/>
            <a:ext cx="2520000" cy="3584789"/>
          </a:xfrm>
          <a:prstGeom prst="rect">
            <a:avLst/>
          </a:prstGeom>
          <a:ln>
            <a:solidFill>
              <a:schemeClr val="tx1"/>
            </a:solidFill>
          </a:ln>
        </p:spPr>
      </p:pic>
      <p:pic>
        <p:nvPicPr>
          <p:cNvPr id="19" name="Picture 18"/>
          <p:cNvPicPr>
            <a:picLocks noChangeAspect="1"/>
          </p:cNvPicPr>
          <p:nvPr/>
        </p:nvPicPr>
        <p:blipFill>
          <a:blip r:embed="rId14"/>
          <a:stretch>
            <a:fillRect/>
          </a:stretch>
        </p:blipFill>
        <p:spPr>
          <a:xfrm>
            <a:off x="8397640" y="1262501"/>
            <a:ext cx="3804598" cy="4939715"/>
          </a:xfrm>
          <a:prstGeom prst="rect">
            <a:avLst/>
          </a:prstGeom>
          <a:ln>
            <a:solidFill>
              <a:schemeClr val="tx1"/>
            </a:solidFill>
          </a:ln>
        </p:spPr>
      </p:pic>
      <p:pic>
        <p:nvPicPr>
          <p:cNvPr id="20" name="Picture 19"/>
          <p:cNvPicPr>
            <a:picLocks noChangeAspect="1"/>
          </p:cNvPicPr>
          <p:nvPr/>
        </p:nvPicPr>
        <p:blipFill>
          <a:blip r:embed="rId15"/>
          <a:stretch>
            <a:fillRect/>
          </a:stretch>
        </p:blipFill>
        <p:spPr>
          <a:xfrm>
            <a:off x="3817297" y="1247440"/>
            <a:ext cx="8374703" cy="3209960"/>
          </a:xfrm>
          <a:prstGeom prst="rect">
            <a:avLst/>
          </a:prstGeom>
          <a:ln>
            <a:solidFill>
              <a:schemeClr val="tx1"/>
            </a:solidFill>
          </a:ln>
        </p:spPr>
      </p:pic>
      <p:pic>
        <p:nvPicPr>
          <p:cNvPr id="21" name="Picture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6006" y="4119164"/>
            <a:ext cx="3600000" cy="1801756"/>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3081" y="2091747"/>
            <a:ext cx="3600000" cy="1801756"/>
          </a:xfrm>
          <a:prstGeom prst="rect">
            <a:avLst/>
          </a:prstGeom>
        </p:spPr>
      </p:pic>
      <p:sp>
        <p:nvSpPr>
          <p:cNvPr id="3" name="Rectangle 2"/>
          <p:cNvSpPr/>
          <p:nvPr/>
        </p:nvSpPr>
        <p:spPr>
          <a:xfrm>
            <a:off x="-5297" y="5928176"/>
            <a:ext cx="12197297" cy="954107"/>
          </a:xfrm>
          <a:prstGeom prst="rect">
            <a:avLst/>
          </a:prstGeom>
          <a:solidFill>
            <a:schemeClr val="bg1">
              <a:lumMod val="85000"/>
            </a:schemeClr>
          </a:solidFill>
        </p:spPr>
        <p:txBody>
          <a:bodyPr wrap="square">
            <a:spAutoFit/>
          </a:bodyPr>
          <a:lstStyle/>
          <a:p>
            <a:r>
              <a:rPr lang="de-DE" sz="2800" b="1" dirty="0">
                <a:solidFill>
                  <a:srgbClr val="002060"/>
                </a:solidFill>
              </a:rPr>
              <a:t>In case you missed the indicator webinars </a:t>
            </a:r>
            <a:r>
              <a:rPr lang="de-DE" sz="2800" b="1" dirty="0">
                <a:solidFill>
                  <a:srgbClr val="002060"/>
                </a:solidFill>
                <a:sym typeface="Wingdings" panose="05000000000000000000" pitchFamily="2" charset="2"/>
              </a:rPr>
              <a:t></a:t>
            </a:r>
            <a:endParaRPr lang="en-GB" sz="2800" b="1" dirty="0">
              <a:solidFill>
                <a:srgbClr val="002060"/>
              </a:solidFill>
            </a:endParaRPr>
          </a:p>
          <a:p>
            <a:r>
              <a:rPr lang="en-GB" sz="2800" b="1" dirty="0">
                <a:solidFill>
                  <a:srgbClr val="002060"/>
                </a:solidFill>
                <a:hlinkClick r:id="rId18"/>
              </a:rPr>
              <a:t>https://www.unwater.org/sdg-6-progress-webinars/</a:t>
            </a:r>
            <a:r>
              <a:rPr lang="en-GB" sz="2800" b="1" dirty="0">
                <a:solidFill>
                  <a:srgbClr val="002060"/>
                </a:solidFill>
              </a:rPr>
              <a:t>  </a:t>
            </a:r>
          </a:p>
        </p:txBody>
      </p:sp>
    </p:spTree>
    <p:extLst>
      <p:ext uri="{BB962C8B-B14F-4D97-AF65-F5344CB8AC3E}">
        <p14:creationId xmlns:p14="http://schemas.microsoft.com/office/powerpoint/2010/main" val="1265085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Global </a:t>
            </a:r>
            <a:r>
              <a:rPr lang="es-ES" dirty="0" err="1"/>
              <a:t>need</a:t>
            </a:r>
            <a:r>
              <a:rPr lang="es-ES" dirty="0"/>
              <a:t> </a:t>
            </a:r>
            <a:r>
              <a:rPr lang="es-ES" dirty="0" err="1"/>
              <a:t>for</a:t>
            </a:r>
            <a:r>
              <a:rPr lang="es-ES" dirty="0"/>
              <a:t> </a:t>
            </a:r>
            <a:r>
              <a:rPr lang="es-ES" dirty="0" err="1"/>
              <a:t>evidence</a:t>
            </a:r>
            <a:endParaRPr lang="en-GB" dirty="0"/>
          </a:p>
        </p:txBody>
      </p:sp>
      <p:sp>
        <p:nvSpPr>
          <p:cNvPr id="4" name="Content Placeholder 6"/>
          <p:cNvSpPr>
            <a:spLocks noGrp="1"/>
          </p:cNvSpPr>
          <p:nvPr>
            <p:ph idx="1"/>
          </p:nvPr>
        </p:nvSpPr>
        <p:spPr>
          <a:xfrm>
            <a:off x="838200" y="1422930"/>
            <a:ext cx="7251700" cy="4530725"/>
          </a:xfrm>
        </p:spPr>
        <p:txBody>
          <a:bodyPr rtlCol="0">
            <a:normAutofit fontScale="85000" lnSpcReduction="10000"/>
          </a:bodyPr>
          <a:lstStyle/>
          <a:p>
            <a:r>
              <a:rPr lang="en-GB" dirty="0"/>
              <a:t>Every year: Data input to High-level Political Forum (HLPF) through UNSD</a:t>
            </a:r>
          </a:p>
          <a:p>
            <a:r>
              <a:rPr lang="de-DE" dirty="0"/>
              <a:t>Every year: Annual moment UN-Water Global Acceleration Framework</a:t>
            </a:r>
            <a:endParaRPr lang="en-GB" dirty="0"/>
          </a:p>
          <a:p>
            <a:r>
              <a:rPr lang="en-GB" dirty="0"/>
              <a:t>18 March 2021: High-level meeting of the President of the General Assembly</a:t>
            </a:r>
          </a:p>
          <a:p>
            <a:r>
              <a:rPr lang="en-GB" dirty="0"/>
              <a:t>2022: Preparatory process Midterm Comprehensive Review of International Decade for Action (2018-2028), regional and global meetings</a:t>
            </a:r>
          </a:p>
          <a:p>
            <a:r>
              <a:rPr lang="en-GB" dirty="0"/>
              <a:t>22 March 2023: United Nations Conference on the Midterm Comprehensive Review of International Decade for Action, New York</a:t>
            </a:r>
          </a:p>
          <a:p>
            <a:r>
              <a:rPr lang="en-GB" dirty="0"/>
              <a:t>July 2023: Next HLPF in-depth review of SDG 6 </a:t>
            </a:r>
          </a:p>
        </p:txBody>
      </p:sp>
      <p:pic>
        <p:nvPicPr>
          <p:cNvPr id="5" name="Picture 4"/>
          <p:cNvPicPr>
            <a:picLocks noChangeAspect="1"/>
          </p:cNvPicPr>
          <p:nvPr/>
        </p:nvPicPr>
        <p:blipFill>
          <a:blip r:embed="rId2"/>
          <a:stretch>
            <a:fillRect/>
          </a:stretch>
        </p:blipFill>
        <p:spPr>
          <a:xfrm>
            <a:off x="838200" y="6176494"/>
            <a:ext cx="3792070" cy="623110"/>
          </a:xfrm>
          <a:prstGeom prst="rect">
            <a:avLst/>
          </a:prstGeom>
        </p:spPr>
      </p:pic>
      <p:pic>
        <p:nvPicPr>
          <p:cNvPr id="6" name="Picture 5"/>
          <p:cNvPicPr>
            <a:picLocks noChangeAspect="1"/>
          </p:cNvPicPr>
          <p:nvPr/>
        </p:nvPicPr>
        <p:blipFill>
          <a:blip r:embed="rId3"/>
          <a:stretch>
            <a:fillRect/>
          </a:stretch>
        </p:blipFill>
        <p:spPr>
          <a:xfrm>
            <a:off x="8256450" y="2905079"/>
            <a:ext cx="2217600" cy="2947019"/>
          </a:xfrm>
          <a:prstGeom prst="rect">
            <a:avLst/>
          </a:prstGeom>
        </p:spPr>
      </p:pic>
      <p:pic>
        <p:nvPicPr>
          <p:cNvPr id="7" name="Picture 6"/>
          <p:cNvPicPr>
            <a:picLocks noChangeAspect="1"/>
          </p:cNvPicPr>
          <p:nvPr/>
        </p:nvPicPr>
        <p:blipFill>
          <a:blip r:embed="rId4"/>
          <a:stretch>
            <a:fillRect/>
          </a:stretch>
        </p:blipFill>
        <p:spPr>
          <a:xfrm>
            <a:off x="9972907" y="3561358"/>
            <a:ext cx="2219093" cy="2926691"/>
          </a:xfrm>
          <a:prstGeom prst="rect">
            <a:avLst/>
          </a:prstGeom>
        </p:spPr>
      </p:pic>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15" r="4657"/>
          <a:stretch/>
        </p:blipFill>
        <p:spPr bwMode="auto">
          <a:xfrm>
            <a:off x="8256450" y="0"/>
            <a:ext cx="3935550" cy="2539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968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A8FB9-B969-4D16-9578-E5DAF2404689}"/>
              </a:ext>
            </a:extLst>
          </p:cNvPr>
          <p:cNvSpPr>
            <a:spLocks noGrp="1"/>
          </p:cNvSpPr>
          <p:nvPr>
            <p:ph type="title"/>
          </p:nvPr>
        </p:nvSpPr>
        <p:spPr/>
        <p:txBody>
          <a:bodyPr/>
          <a:lstStyle/>
          <a:p>
            <a:endParaRPr lang="aa-ET"/>
          </a:p>
        </p:txBody>
      </p:sp>
      <p:sp>
        <p:nvSpPr>
          <p:cNvPr id="3" name="Content Placeholder 2">
            <a:extLst>
              <a:ext uri="{FF2B5EF4-FFF2-40B4-BE49-F238E27FC236}">
                <a16:creationId xmlns:a16="http://schemas.microsoft.com/office/drawing/2014/main" xmlns="" id="{C48837BA-4013-4644-A310-33E853BE9C48}"/>
              </a:ext>
            </a:extLst>
          </p:cNvPr>
          <p:cNvSpPr>
            <a:spLocks noGrp="1"/>
          </p:cNvSpPr>
          <p:nvPr>
            <p:ph idx="1"/>
          </p:nvPr>
        </p:nvSpPr>
        <p:spPr/>
        <p:txBody>
          <a:bodyPr>
            <a:normAutofit/>
          </a:bodyPr>
          <a:lstStyle/>
          <a:p>
            <a:pPr marL="0" indent="0" algn="ctr">
              <a:buNone/>
            </a:pPr>
            <a:endParaRPr lang="en-US" sz="8000" dirty="0"/>
          </a:p>
          <a:p>
            <a:pPr marL="0" indent="0" algn="ctr">
              <a:buNone/>
            </a:pPr>
            <a:r>
              <a:rPr lang="en-US" sz="9600" dirty="0"/>
              <a:t>Q&amp;A</a:t>
            </a:r>
            <a:endParaRPr lang="aa-ET" sz="9600" dirty="0"/>
          </a:p>
        </p:txBody>
      </p:sp>
    </p:spTree>
    <p:extLst>
      <p:ext uri="{BB962C8B-B14F-4D97-AF65-F5344CB8AC3E}">
        <p14:creationId xmlns:p14="http://schemas.microsoft.com/office/powerpoint/2010/main" val="1824706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1297460"/>
            <a:ext cx="9144000" cy="3960339"/>
          </a:xfrm>
        </p:spPr>
        <p:txBody>
          <a:bodyPr anchor="ctr">
            <a:normAutofit/>
          </a:bodyPr>
          <a:lstStyle/>
          <a:p>
            <a:r>
              <a:rPr lang="en-GB" dirty="0"/>
              <a:t>2. Introduction to the country monitoring team voluntary assignment</a:t>
            </a:r>
          </a:p>
        </p:txBody>
      </p:sp>
    </p:spTree>
    <p:extLst>
      <p:ext uri="{BB962C8B-B14F-4D97-AF65-F5344CB8AC3E}">
        <p14:creationId xmlns:p14="http://schemas.microsoft.com/office/powerpoint/2010/main" val="626369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dirty="0">
                <a:solidFill>
                  <a:srgbClr val="FFFFFF"/>
                </a:solidFill>
              </a:rPr>
              <a:t>What is the role of the different country focal points?</a:t>
            </a:r>
            <a:endParaRPr lang="en-GB" dirty="0">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rgbClr val="E1148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lvl="0"/>
            <a:r>
              <a:rPr lang="en-US" sz="2400" u="sng" dirty="0"/>
              <a:t>Indicator-specific technical focal points</a:t>
            </a:r>
            <a:r>
              <a:rPr lang="en-US" sz="2400" dirty="0"/>
              <a:t> are periodically receiving requests for data from the custodian agencies, and are also the primary contacts for capacity building and other outreach activities. Often, the focal points are working with colleagues within and outside their organization. </a:t>
            </a:r>
            <a:endParaRPr lang="en-GB" sz="2400" dirty="0"/>
          </a:p>
          <a:p>
            <a:pPr lvl="0"/>
            <a:r>
              <a:rPr lang="en-US" sz="2400" u="sng" dirty="0"/>
              <a:t>National statistical office</a:t>
            </a:r>
            <a:r>
              <a:rPr lang="en-US" sz="2400" dirty="0"/>
              <a:t> (NSO) has overall responsibility for SDG reporting.</a:t>
            </a:r>
            <a:endParaRPr lang="en-GB" sz="2400" dirty="0"/>
          </a:p>
          <a:p>
            <a:pPr lvl="0"/>
            <a:r>
              <a:rPr lang="en-US" sz="2400" u="sng" dirty="0"/>
              <a:t>Overall focal point</a:t>
            </a:r>
            <a:r>
              <a:rPr lang="en-US" sz="2400" dirty="0"/>
              <a:t> who can work with indicator-specific focal points and promote coordination and collaboration across the indicators. The main point of contact for communications with IMI-SDG6 for all broad issues related to SDG 6 monitoring and the integrated analysis and use of data.</a:t>
            </a:r>
            <a:endParaRPr lang="en-GB" sz="2400" dirty="0"/>
          </a:p>
          <a:p>
            <a:endParaRPr lang="en-GB" sz="2400" dirty="0"/>
          </a:p>
        </p:txBody>
      </p:sp>
    </p:spTree>
    <p:extLst>
      <p:ext uri="{BB962C8B-B14F-4D97-AF65-F5344CB8AC3E}">
        <p14:creationId xmlns:p14="http://schemas.microsoft.com/office/powerpoint/2010/main" val="2957243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89951" y="2454972"/>
            <a:ext cx="1597156" cy="3356548"/>
          </a:xfrm>
          <a:prstGeom prst="rect">
            <a:avLst/>
          </a:prstGeom>
          <a:solidFill>
            <a:srgbClr val="E11484">
              <a:alpha val="69804"/>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e-DE" sz="1600" dirty="0">
                <a:solidFill>
                  <a:sysClr val="windowText" lastClr="000000"/>
                </a:solidFill>
                <a:latin typeface="Calibri" panose="020F0502020204030204" pitchFamily="34" charset="0"/>
                <a:cs typeface="Calibri" panose="020F0502020204030204" pitchFamily="34" charset="0"/>
              </a:rPr>
              <a:t>Technical team for monitoring and reporting on SDG indicator Y </a:t>
            </a:r>
          </a:p>
        </p:txBody>
      </p:sp>
      <p:sp>
        <p:nvSpPr>
          <p:cNvPr id="6" name="Rectangle 5"/>
          <p:cNvSpPr/>
          <p:nvPr/>
        </p:nvSpPr>
        <p:spPr>
          <a:xfrm>
            <a:off x="9254683" y="2454972"/>
            <a:ext cx="1597156" cy="3356548"/>
          </a:xfrm>
          <a:prstGeom prst="rect">
            <a:avLst/>
          </a:prstGeom>
          <a:solidFill>
            <a:srgbClr val="E11484">
              <a:alpha val="69804"/>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e-DE" sz="1600" dirty="0">
                <a:solidFill>
                  <a:sysClr val="windowText" lastClr="000000"/>
                </a:solidFill>
                <a:latin typeface="Calibri" panose="020F0502020204030204" pitchFamily="34" charset="0"/>
                <a:cs typeface="Calibri" panose="020F0502020204030204" pitchFamily="34" charset="0"/>
              </a:rPr>
              <a:t>Technical team for monitoring and reporting on SDG indicator Z </a:t>
            </a:r>
          </a:p>
        </p:txBody>
      </p:sp>
      <p:sp>
        <p:nvSpPr>
          <p:cNvPr id="7" name="Rectangle 6"/>
          <p:cNvSpPr/>
          <p:nvPr/>
        </p:nvSpPr>
        <p:spPr>
          <a:xfrm>
            <a:off x="5737351" y="2454972"/>
            <a:ext cx="1597156" cy="3356548"/>
          </a:xfrm>
          <a:prstGeom prst="rect">
            <a:avLst/>
          </a:prstGeom>
          <a:solidFill>
            <a:srgbClr val="E11484">
              <a:alpha val="69804"/>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e-DE" sz="1600" dirty="0">
                <a:solidFill>
                  <a:sysClr val="windowText" lastClr="000000"/>
                </a:solidFill>
                <a:latin typeface="Calibri" panose="020F0502020204030204" pitchFamily="34" charset="0"/>
                <a:cs typeface="Calibri" panose="020F0502020204030204" pitchFamily="34" charset="0"/>
              </a:rPr>
              <a:t>Technical team for monitoring and reporting on SDG indicator X </a:t>
            </a:r>
          </a:p>
        </p:txBody>
      </p:sp>
      <p:sp>
        <p:nvSpPr>
          <p:cNvPr id="8" name="Rectangle 7"/>
          <p:cNvSpPr/>
          <p:nvPr/>
        </p:nvSpPr>
        <p:spPr>
          <a:xfrm>
            <a:off x="5581907" y="965200"/>
            <a:ext cx="6409944" cy="2194560"/>
          </a:xfrm>
          <a:prstGeom prst="rect">
            <a:avLst/>
          </a:prstGeom>
          <a:solidFill>
            <a:srgbClr val="00B05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ysClr val="windowText" lastClr="000000"/>
                </a:solidFill>
                <a:latin typeface="Calibri" panose="020F0502020204030204" pitchFamily="34" charset="0"/>
                <a:cs typeface="Calibri" panose="020F0502020204030204" pitchFamily="34" charset="0"/>
              </a:rPr>
              <a:t>Country (intersectoral) monitoring team</a:t>
            </a:r>
          </a:p>
          <a:p>
            <a:pPr algn="ctr"/>
            <a:r>
              <a:rPr lang="de-DE" sz="1400" dirty="0">
                <a:solidFill>
                  <a:sysClr val="windowText" lastClr="000000"/>
                </a:solidFill>
                <a:latin typeface="Calibri" panose="020F0502020204030204" pitchFamily="34" charset="0"/>
                <a:cs typeface="Calibri" panose="020F0502020204030204" pitchFamily="34" charset="0"/>
              </a:rPr>
              <a:t>For planning and coordinating monitoring and reporting and analysing data across targets and indicators</a:t>
            </a:r>
          </a:p>
          <a:p>
            <a:pPr algn="ctr"/>
            <a:endParaRPr lang="de-DE" dirty="0">
              <a:solidFill>
                <a:sysClr val="windowText" lastClr="000000"/>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259080" y="-31063"/>
            <a:ext cx="10515600" cy="1057805"/>
          </a:xfrm>
        </p:spPr>
        <p:txBody>
          <a:bodyPr>
            <a:normAutofit/>
          </a:bodyPr>
          <a:lstStyle/>
          <a:p>
            <a:r>
              <a:rPr lang="de-DE" dirty="0"/>
              <a:t>Engagement with countries</a:t>
            </a:r>
          </a:p>
        </p:txBody>
      </p:sp>
      <p:sp>
        <p:nvSpPr>
          <p:cNvPr id="9" name="TextBox 8"/>
          <p:cNvSpPr txBox="1"/>
          <p:nvPr/>
        </p:nvSpPr>
        <p:spPr>
          <a:xfrm>
            <a:off x="3286760" y="1611744"/>
            <a:ext cx="1819656" cy="1815882"/>
          </a:xfrm>
          <a:prstGeom prst="rect">
            <a:avLst/>
          </a:prstGeom>
          <a:solidFill>
            <a:srgbClr val="00AED9"/>
          </a:solidFill>
          <a:ln w="12700">
            <a:solidFill>
              <a:schemeClr val="tx1"/>
            </a:solidFill>
          </a:ln>
        </p:spPr>
        <p:txBody>
          <a:bodyPr wrap="square" rtlCol="0">
            <a:spAutoFit/>
          </a:bodyPr>
          <a:lstStyle/>
          <a:p>
            <a:r>
              <a:rPr lang="de-DE" sz="1400" dirty="0">
                <a:solidFill>
                  <a:sysClr val="windowText" lastClr="000000"/>
                </a:solidFill>
                <a:latin typeface="Calibri" panose="020F0502020204030204" pitchFamily="34" charset="0"/>
                <a:cs typeface="Calibri" panose="020F0502020204030204" pitchFamily="34" charset="0"/>
              </a:rPr>
              <a:t>UN-Water Integrated Monitoring Initiative for SDG 6</a:t>
            </a:r>
          </a:p>
          <a:p>
            <a:endParaRPr lang="de-DE" sz="1400" dirty="0">
              <a:solidFill>
                <a:sysClr val="windowText" lastClr="000000"/>
              </a:solidFill>
              <a:latin typeface="Calibri" panose="020F0502020204030204" pitchFamily="34" charset="0"/>
              <a:cs typeface="Calibri" panose="020F0502020204030204" pitchFamily="34" charset="0"/>
            </a:endParaRPr>
          </a:p>
          <a:p>
            <a:endParaRPr lang="de-DE" sz="1400" dirty="0">
              <a:solidFill>
                <a:sysClr val="windowText" lastClr="000000"/>
              </a:solidFill>
              <a:latin typeface="Calibri" panose="020F0502020204030204" pitchFamily="34" charset="0"/>
              <a:cs typeface="Calibri" panose="020F0502020204030204" pitchFamily="34" charset="0"/>
            </a:endParaRPr>
          </a:p>
          <a:p>
            <a:endParaRPr lang="de-DE" sz="1400" dirty="0">
              <a:solidFill>
                <a:sysClr val="windowText" lastClr="000000"/>
              </a:solidFill>
              <a:latin typeface="Calibri" panose="020F0502020204030204" pitchFamily="34" charset="0"/>
              <a:cs typeface="Calibri" panose="020F0502020204030204" pitchFamily="34" charset="0"/>
            </a:endParaRPr>
          </a:p>
          <a:p>
            <a:endParaRPr lang="de-DE" sz="1400" dirty="0">
              <a:solidFill>
                <a:sysClr val="windowText" lastClr="000000"/>
              </a:solidFill>
              <a:latin typeface="Calibri" panose="020F0502020204030204" pitchFamily="34" charset="0"/>
              <a:cs typeface="Calibri" panose="020F0502020204030204" pitchFamily="34" charset="0"/>
            </a:endParaRPr>
          </a:p>
          <a:p>
            <a:endParaRPr lang="de-DE" sz="1400" dirty="0">
              <a:solidFill>
                <a:sysClr val="windowText" lastClr="000000"/>
              </a:solidFill>
              <a:latin typeface="Calibri" panose="020F0502020204030204" pitchFamily="34" charset="0"/>
              <a:cs typeface="Calibri" panose="020F0502020204030204" pitchFamily="34" charset="0"/>
            </a:endParaRPr>
          </a:p>
        </p:txBody>
      </p:sp>
      <p:sp>
        <p:nvSpPr>
          <p:cNvPr id="10" name="TextBox 9"/>
          <p:cNvSpPr txBox="1"/>
          <p:nvPr/>
        </p:nvSpPr>
        <p:spPr>
          <a:xfrm>
            <a:off x="6365057" y="2020310"/>
            <a:ext cx="1886846" cy="307777"/>
          </a:xfrm>
          <a:prstGeom prst="rect">
            <a:avLst/>
          </a:prstGeom>
          <a:solidFill>
            <a:schemeClr val="bg1"/>
          </a:solidFill>
          <a:ln w="12700">
            <a:solidFill>
              <a:schemeClr val="tx1"/>
            </a:solidFill>
          </a:ln>
        </p:spPr>
        <p:txBody>
          <a:bodyPr wrap="square" rtlCol="0">
            <a:spAutoFit/>
          </a:bodyPr>
          <a:lstStyle/>
          <a:p>
            <a:pPr algn="ctr"/>
            <a:r>
              <a:rPr lang="de-DE" sz="1400" dirty="0">
                <a:solidFill>
                  <a:sysClr val="windowText" lastClr="000000"/>
                </a:solidFill>
                <a:latin typeface="Calibri" panose="020F0502020204030204" pitchFamily="34" charset="0"/>
                <a:cs typeface="Calibri" panose="020F0502020204030204" pitchFamily="34" charset="0"/>
              </a:rPr>
              <a:t>Overall focal point</a:t>
            </a:r>
          </a:p>
        </p:txBody>
      </p:sp>
      <p:sp>
        <p:nvSpPr>
          <p:cNvPr id="11" name="TextBox 10"/>
          <p:cNvSpPr txBox="1"/>
          <p:nvPr/>
        </p:nvSpPr>
        <p:spPr>
          <a:xfrm>
            <a:off x="5901951" y="2617705"/>
            <a:ext cx="1380741" cy="430887"/>
          </a:xfrm>
          <a:prstGeom prst="rect">
            <a:avLst/>
          </a:prstGeom>
          <a:solidFill>
            <a:schemeClr val="bg1"/>
          </a:solidFill>
          <a:ln w="12700">
            <a:solidFill>
              <a:schemeClr val="tx1"/>
            </a:solidFill>
          </a:ln>
        </p:spPr>
        <p:txBody>
          <a:bodyPr wrap="square" rtlCol="0">
            <a:spAutoFit/>
          </a:bodyPr>
          <a:lstStyle/>
          <a:p>
            <a:r>
              <a:rPr lang="de-DE" sz="1100" dirty="0">
                <a:solidFill>
                  <a:sysClr val="windowText" lastClr="000000"/>
                </a:solidFill>
                <a:latin typeface="Calibri" panose="020F0502020204030204" pitchFamily="34" charset="0"/>
                <a:cs typeface="Calibri" panose="020F0502020204030204" pitchFamily="34" charset="0"/>
              </a:rPr>
              <a:t>Technical focal point for SDG indicator X</a:t>
            </a:r>
          </a:p>
        </p:txBody>
      </p:sp>
      <p:sp>
        <p:nvSpPr>
          <p:cNvPr id="12" name="TextBox 11"/>
          <p:cNvSpPr txBox="1"/>
          <p:nvPr/>
        </p:nvSpPr>
        <p:spPr>
          <a:xfrm>
            <a:off x="8340289" y="2029678"/>
            <a:ext cx="1974595" cy="307777"/>
          </a:xfrm>
          <a:prstGeom prst="rect">
            <a:avLst/>
          </a:prstGeom>
          <a:solidFill>
            <a:schemeClr val="bg1"/>
          </a:solidFill>
          <a:ln w="12700">
            <a:solidFill>
              <a:schemeClr val="tx1"/>
            </a:solidFill>
          </a:ln>
        </p:spPr>
        <p:txBody>
          <a:bodyPr wrap="square" rtlCol="0">
            <a:spAutoFit/>
          </a:bodyPr>
          <a:lstStyle/>
          <a:p>
            <a:pPr algn="ctr"/>
            <a:r>
              <a:rPr lang="de-DE" sz="1400" dirty="0">
                <a:solidFill>
                  <a:sysClr val="windowText" lastClr="000000"/>
                </a:solidFill>
                <a:latin typeface="Calibri" panose="020F0502020204030204" pitchFamily="34" charset="0"/>
                <a:cs typeface="Calibri" panose="020F0502020204030204" pitchFamily="34" charset="0"/>
              </a:rPr>
              <a:t>National statistical office</a:t>
            </a:r>
          </a:p>
        </p:txBody>
      </p:sp>
      <p:sp>
        <p:nvSpPr>
          <p:cNvPr id="13" name="TextBox 12"/>
          <p:cNvSpPr txBox="1"/>
          <p:nvPr/>
        </p:nvSpPr>
        <p:spPr>
          <a:xfrm>
            <a:off x="7518908" y="2627408"/>
            <a:ext cx="1380741" cy="430887"/>
          </a:xfrm>
          <a:prstGeom prst="rect">
            <a:avLst/>
          </a:prstGeom>
          <a:solidFill>
            <a:schemeClr val="bg1"/>
          </a:solidFill>
          <a:ln w="12700">
            <a:solidFill>
              <a:schemeClr val="tx1"/>
            </a:solidFill>
          </a:ln>
        </p:spPr>
        <p:txBody>
          <a:bodyPr wrap="square" rtlCol="0">
            <a:spAutoFit/>
          </a:bodyPr>
          <a:lstStyle/>
          <a:p>
            <a:r>
              <a:rPr lang="de-DE" sz="1100" dirty="0">
                <a:solidFill>
                  <a:sysClr val="windowText" lastClr="000000"/>
                </a:solidFill>
                <a:latin typeface="Calibri" panose="020F0502020204030204" pitchFamily="34" charset="0"/>
                <a:cs typeface="Calibri" panose="020F0502020204030204" pitchFamily="34" charset="0"/>
              </a:rPr>
              <a:t>Technical focal point for SDG indicator Y</a:t>
            </a:r>
          </a:p>
        </p:txBody>
      </p:sp>
      <p:sp>
        <p:nvSpPr>
          <p:cNvPr id="14" name="TextBox 13"/>
          <p:cNvSpPr txBox="1"/>
          <p:nvPr/>
        </p:nvSpPr>
        <p:spPr>
          <a:xfrm>
            <a:off x="9308027" y="2616823"/>
            <a:ext cx="1380741" cy="430887"/>
          </a:xfrm>
          <a:prstGeom prst="rect">
            <a:avLst/>
          </a:prstGeom>
          <a:solidFill>
            <a:schemeClr val="bg1"/>
          </a:solidFill>
          <a:ln w="12700">
            <a:solidFill>
              <a:schemeClr val="tx1"/>
            </a:solidFill>
          </a:ln>
        </p:spPr>
        <p:txBody>
          <a:bodyPr wrap="square" rtlCol="0">
            <a:spAutoFit/>
          </a:bodyPr>
          <a:lstStyle/>
          <a:p>
            <a:r>
              <a:rPr lang="de-DE" sz="1100" dirty="0">
                <a:solidFill>
                  <a:sysClr val="windowText" lastClr="000000"/>
                </a:solidFill>
                <a:latin typeface="Calibri" panose="020F0502020204030204" pitchFamily="34" charset="0"/>
                <a:cs typeface="Calibri" panose="020F0502020204030204" pitchFamily="34" charset="0"/>
              </a:rPr>
              <a:t>Technical focal point for SDG indicator Z</a:t>
            </a:r>
          </a:p>
        </p:txBody>
      </p:sp>
      <p:sp>
        <p:nvSpPr>
          <p:cNvPr id="15" name="TextBox 14"/>
          <p:cNvSpPr txBox="1"/>
          <p:nvPr/>
        </p:nvSpPr>
        <p:spPr>
          <a:xfrm>
            <a:off x="5901951" y="3277279"/>
            <a:ext cx="1380741" cy="1277273"/>
          </a:xfrm>
          <a:prstGeom prst="rect">
            <a:avLst/>
          </a:prstGeom>
          <a:solidFill>
            <a:schemeClr val="bg1"/>
          </a:solidFill>
          <a:ln w="12700">
            <a:solidFill>
              <a:schemeClr val="tx1"/>
            </a:solidFill>
          </a:ln>
        </p:spPr>
        <p:txBody>
          <a:bodyPr wrap="square" rtlCol="0">
            <a:spAutoFit/>
          </a:bodyPr>
          <a:lstStyle/>
          <a:p>
            <a:r>
              <a:rPr lang="de-DE" sz="1100" dirty="0">
                <a:solidFill>
                  <a:sysClr val="windowText" lastClr="000000"/>
                </a:solidFill>
                <a:latin typeface="Calibri" panose="020F0502020204030204" pitchFamily="34" charset="0"/>
                <a:cs typeface="Calibri" panose="020F0502020204030204" pitchFamily="34" charset="0"/>
              </a:rPr>
              <a:t>Representatives from all relevant sectors and stakeholders involved in the monitoring of SDG indicator X</a:t>
            </a:r>
          </a:p>
        </p:txBody>
      </p:sp>
      <p:sp>
        <p:nvSpPr>
          <p:cNvPr id="16" name="TextBox 15"/>
          <p:cNvSpPr txBox="1"/>
          <p:nvPr/>
        </p:nvSpPr>
        <p:spPr>
          <a:xfrm>
            <a:off x="7636263" y="3277279"/>
            <a:ext cx="1380741" cy="1277273"/>
          </a:xfrm>
          <a:prstGeom prst="rect">
            <a:avLst/>
          </a:prstGeom>
          <a:solidFill>
            <a:schemeClr val="bg1"/>
          </a:solidFill>
          <a:ln w="12700">
            <a:solidFill>
              <a:schemeClr val="tx1"/>
            </a:solidFill>
          </a:ln>
        </p:spPr>
        <p:txBody>
          <a:bodyPr wrap="square" rtlCol="0">
            <a:spAutoFit/>
          </a:bodyPr>
          <a:lstStyle/>
          <a:p>
            <a:r>
              <a:rPr lang="de-DE" sz="1100" dirty="0">
                <a:solidFill>
                  <a:sysClr val="windowText" lastClr="000000"/>
                </a:solidFill>
                <a:latin typeface="Calibri" panose="020F0502020204030204" pitchFamily="34" charset="0"/>
                <a:cs typeface="Calibri" panose="020F0502020204030204" pitchFamily="34" charset="0"/>
              </a:rPr>
              <a:t>Representatives from all relevant sectors and stakeholders involved in the monitoring of SDG indicator Y</a:t>
            </a:r>
          </a:p>
        </p:txBody>
      </p:sp>
      <p:sp>
        <p:nvSpPr>
          <p:cNvPr id="17" name="TextBox 16"/>
          <p:cNvSpPr txBox="1"/>
          <p:nvPr/>
        </p:nvSpPr>
        <p:spPr>
          <a:xfrm>
            <a:off x="9324823" y="3277279"/>
            <a:ext cx="1380741" cy="1277273"/>
          </a:xfrm>
          <a:prstGeom prst="rect">
            <a:avLst/>
          </a:prstGeom>
          <a:solidFill>
            <a:schemeClr val="bg1"/>
          </a:solidFill>
          <a:ln w="12700">
            <a:solidFill>
              <a:schemeClr val="tx1"/>
            </a:solidFill>
          </a:ln>
        </p:spPr>
        <p:txBody>
          <a:bodyPr wrap="square" rtlCol="0">
            <a:spAutoFit/>
          </a:bodyPr>
          <a:lstStyle/>
          <a:p>
            <a:r>
              <a:rPr lang="de-DE" sz="1100" dirty="0">
                <a:solidFill>
                  <a:sysClr val="windowText" lastClr="000000"/>
                </a:solidFill>
                <a:latin typeface="Calibri" panose="020F0502020204030204" pitchFamily="34" charset="0"/>
                <a:cs typeface="Calibri" panose="020F0502020204030204" pitchFamily="34" charset="0"/>
              </a:rPr>
              <a:t>Representatives from all relevant sectors and stakeholders involved in the monitoring of SDG indicator Z</a:t>
            </a:r>
          </a:p>
        </p:txBody>
      </p:sp>
      <p:cxnSp>
        <p:nvCxnSpPr>
          <p:cNvPr id="18" name="Straight Connector 17"/>
          <p:cNvCxnSpPr>
            <a:cxnSpLocks/>
          </p:cNvCxnSpPr>
          <p:nvPr/>
        </p:nvCxnSpPr>
        <p:spPr>
          <a:xfrm>
            <a:off x="4978403" y="1873388"/>
            <a:ext cx="1386654" cy="30777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0" idx="3"/>
            <a:endCxn id="11" idx="1"/>
          </p:cNvCxnSpPr>
          <p:nvPr/>
        </p:nvCxnSpPr>
        <p:spPr>
          <a:xfrm flipV="1">
            <a:off x="5056476" y="2807217"/>
            <a:ext cx="845475" cy="5627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71098" y="2538614"/>
            <a:ext cx="1641918" cy="738664"/>
          </a:xfrm>
          <a:prstGeom prst="rect">
            <a:avLst/>
          </a:prstGeom>
          <a:solidFill>
            <a:schemeClr val="bg1"/>
          </a:solidFill>
          <a:ln w="12700">
            <a:solidFill>
              <a:schemeClr val="tx1"/>
            </a:solidFill>
          </a:ln>
        </p:spPr>
        <p:txBody>
          <a:bodyPr wrap="square" rtlCol="0">
            <a:spAutoFit/>
          </a:bodyPr>
          <a:lstStyle/>
          <a:p>
            <a:r>
              <a:rPr lang="de-DE" sz="1400" dirty="0" err="1">
                <a:solidFill>
                  <a:sysClr val="windowText" lastClr="000000"/>
                </a:solidFill>
                <a:latin typeface="Calibri" panose="020F0502020204030204" pitchFamily="34" charset="0"/>
                <a:cs typeface="Calibri" panose="020F0502020204030204" pitchFamily="34" charset="0"/>
              </a:rPr>
              <a:t>Custodian</a:t>
            </a:r>
            <a:r>
              <a:rPr lang="de-DE" sz="1400" dirty="0">
                <a:solidFill>
                  <a:sysClr val="windowText" lastClr="000000"/>
                </a:solidFill>
                <a:latin typeface="Calibri" panose="020F0502020204030204" pitchFamily="34" charset="0"/>
                <a:cs typeface="Calibri" panose="020F0502020204030204" pitchFamily="34" charset="0"/>
              </a:rPr>
              <a:t> agencies for SDG 6 global indicators</a:t>
            </a:r>
          </a:p>
        </p:txBody>
      </p:sp>
      <p:sp>
        <p:nvSpPr>
          <p:cNvPr id="4" name="TextBox 3">
            <a:extLst>
              <a:ext uri="{FF2B5EF4-FFF2-40B4-BE49-F238E27FC236}">
                <a16:creationId xmlns:a16="http://schemas.microsoft.com/office/drawing/2014/main" xmlns="" id="{E8E9BC6E-8127-407F-8730-ED62BBAF126D}"/>
              </a:ext>
            </a:extLst>
          </p:cNvPr>
          <p:cNvSpPr txBox="1"/>
          <p:nvPr/>
        </p:nvSpPr>
        <p:spPr>
          <a:xfrm>
            <a:off x="-24384" y="4203576"/>
            <a:ext cx="5130800" cy="2031325"/>
          </a:xfrm>
          <a:prstGeom prst="rect">
            <a:avLst/>
          </a:prstGeom>
          <a:noFill/>
        </p:spPr>
        <p:txBody>
          <a:bodyPr wrap="square" rtlCol="0">
            <a:spAutoFit/>
          </a:bodyPr>
          <a:lstStyle/>
          <a:p>
            <a:pPr lvl="1"/>
            <a:r>
              <a:rPr lang="en-US" b="1" dirty="0"/>
              <a:t>Long-term objective</a:t>
            </a:r>
          </a:p>
          <a:p>
            <a:pPr lvl="1"/>
            <a:r>
              <a:rPr lang="en-US" dirty="0"/>
              <a:t>Contribute to an integrated monitoring process in countries, where cross-sectoral coordination and collaboration improves the availability, accessibility and integrated analysis of high-quality data for </a:t>
            </a:r>
            <a:r>
              <a:rPr lang="en-GB" dirty="0"/>
              <a:t>policy- and decision-making</a:t>
            </a:r>
            <a:endParaRPr lang="de-DE" dirty="0"/>
          </a:p>
          <a:p>
            <a:endParaRPr lang="aa-ET" dirty="0"/>
          </a:p>
        </p:txBody>
      </p:sp>
    </p:spTree>
    <p:extLst>
      <p:ext uri="{BB962C8B-B14F-4D97-AF65-F5344CB8AC3E}">
        <p14:creationId xmlns:p14="http://schemas.microsoft.com/office/powerpoint/2010/main" val="279360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National need for evidence</a:t>
            </a:r>
            <a:endParaRPr lang="en-GB" dirty="0"/>
          </a:p>
        </p:txBody>
      </p:sp>
      <p:grpSp>
        <p:nvGrpSpPr>
          <p:cNvPr id="4" name="Group 3"/>
          <p:cNvGrpSpPr/>
          <p:nvPr/>
        </p:nvGrpSpPr>
        <p:grpSpPr>
          <a:xfrm>
            <a:off x="817720" y="1422930"/>
            <a:ext cx="10556560" cy="5184000"/>
            <a:chOff x="1794751" y="3374884"/>
            <a:chExt cx="8134715" cy="3638100"/>
          </a:xfrm>
        </p:grpSpPr>
        <p:pic>
          <p:nvPicPr>
            <p:cNvPr id="5" name="Picture 4"/>
            <p:cNvPicPr>
              <a:picLocks noChangeAspect="1"/>
            </p:cNvPicPr>
            <p:nvPr/>
          </p:nvPicPr>
          <p:blipFill>
            <a:blip r:embed="rId3"/>
            <a:stretch>
              <a:fillRect/>
            </a:stretch>
          </p:blipFill>
          <p:spPr>
            <a:xfrm>
              <a:off x="1794751" y="3412984"/>
              <a:ext cx="4900000" cy="3600000"/>
            </a:xfrm>
            <a:prstGeom prst="rect">
              <a:avLst/>
            </a:prstGeom>
          </p:spPr>
        </p:pic>
        <p:pic>
          <p:nvPicPr>
            <p:cNvPr id="6" name="Picture 5"/>
            <p:cNvPicPr>
              <a:picLocks noChangeAspect="1"/>
            </p:cNvPicPr>
            <p:nvPr/>
          </p:nvPicPr>
          <p:blipFill>
            <a:blip r:embed="rId4"/>
            <a:stretch>
              <a:fillRect/>
            </a:stretch>
          </p:blipFill>
          <p:spPr>
            <a:xfrm>
              <a:off x="6862050" y="3374884"/>
              <a:ext cx="3067416" cy="3600000"/>
            </a:xfrm>
            <a:prstGeom prst="rect">
              <a:avLst/>
            </a:prstGeom>
          </p:spPr>
        </p:pic>
      </p:grpSp>
    </p:spTree>
    <p:extLst>
      <p:ext uri="{BB962C8B-B14F-4D97-AF65-F5344CB8AC3E}">
        <p14:creationId xmlns:p14="http://schemas.microsoft.com/office/powerpoint/2010/main" val="1500841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070" y="89540"/>
            <a:ext cx="10515600" cy="1057805"/>
          </a:xfrm>
        </p:spPr>
        <p:txBody>
          <a:bodyPr/>
          <a:lstStyle/>
          <a:p>
            <a:r>
              <a:rPr lang="en-GB" b="1" dirty="0"/>
              <a:t>Voluntary country assignment</a:t>
            </a:r>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00" y="1028077"/>
            <a:ext cx="2520000" cy="3567365"/>
          </a:xfrm>
          <a:prstGeom prst="rect">
            <a:avLst/>
          </a:prstGeom>
          <a:ln>
            <a:solidFill>
              <a:schemeClr val="tx1"/>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54029" y="3087669"/>
            <a:ext cx="2520000" cy="3567365"/>
          </a:xfrm>
          <a:prstGeom prst="rect">
            <a:avLst/>
          </a:prstGeom>
          <a:ln>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8070" y="2201816"/>
            <a:ext cx="2520000" cy="3567365"/>
          </a:xfrm>
          <a:prstGeom prst="rect">
            <a:avLst/>
          </a:prstGeom>
          <a:ln>
            <a:solidFill>
              <a:schemeClr val="tx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52035" y="1422930"/>
            <a:ext cx="2520000" cy="3567365"/>
          </a:xfrm>
          <a:prstGeom prst="rect">
            <a:avLst/>
          </a:prstGeom>
          <a:ln>
            <a:solidFill>
              <a:schemeClr val="tx1"/>
            </a:solidFill>
          </a:ln>
        </p:spPr>
      </p:pic>
    </p:spTree>
    <p:extLst>
      <p:ext uri="{BB962C8B-B14F-4D97-AF65-F5344CB8AC3E}">
        <p14:creationId xmlns:p14="http://schemas.microsoft.com/office/powerpoint/2010/main" val="64146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D41F2D-928E-4F89-AC5E-769740124D4E}"/>
              </a:ext>
            </a:extLst>
          </p:cNvPr>
          <p:cNvSpPr>
            <a:spLocks noGrp="1"/>
          </p:cNvSpPr>
          <p:nvPr>
            <p:ph type="title"/>
          </p:nvPr>
        </p:nvSpPr>
        <p:spPr>
          <a:xfrm>
            <a:off x="838200" y="365126"/>
            <a:ext cx="10515600" cy="738846"/>
          </a:xfrm>
        </p:spPr>
        <p:txBody>
          <a:bodyPr/>
          <a:lstStyle/>
          <a:p>
            <a:r>
              <a:rPr lang="en-US" dirty="0"/>
              <a:t>Expected outcomes</a:t>
            </a:r>
            <a:endParaRPr lang="aa-ET" dirty="0"/>
          </a:p>
        </p:txBody>
      </p:sp>
      <p:graphicFrame>
        <p:nvGraphicFramePr>
          <p:cNvPr id="5" name="Content Placeholder 2">
            <a:extLst>
              <a:ext uri="{FF2B5EF4-FFF2-40B4-BE49-F238E27FC236}">
                <a16:creationId xmlns:a16="http://schemas.microsoft.com/office/drawing/2014/main" xmlns="" id="{EECFBE3C-516F-4B4F-8848-29F664114540}"/>
              </a:ext>
            </a:extLst>
          </p:cNvPr>
          <p:cNvGraphicFramePr>
            <a:graphicFrameLocks noGrp="1"/>
          </p:cNvGraphicFramePr>
          <p:nvPr>
            <p:ph idx="1"/>
            <p:extLst>
              <p:ext uri="{D42A27DB-BD31-4B8C-83A1-F6EECF244321}">
                <p14:modId xmlns:p14="http://schemas.microsoft.com/office/powerpoint/2010/main" val="3351598397"/>
              </p:ext>
            </p:extLst>
          </p:nvPr>
        </p:nvGraphicFramePr>
        <p:xfrm>
          <a:off x="838200" y="1422930"/>
          <a:ext cx="10515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7699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Voluntary assignment: Proposed process</a:t>
            </a:r>
            <a:endParaRPr lang="en-GB" dirty="0"/>
          </a:p>
        </p:txBody>
      </p:sp>
      <p:sp>
        <p:nvSpPr>
          <p:cNvPr id="3" name="Content Placeholder 2"/>
          <p:cNvSpPr>
            <a:spLocks noGrp="1"/>
          </p:cNvSpPr>
          <p:nvPr>
            <p:ph idx="1"/>
          </p:nvPr>
        </p:nvSpPr>
        <p:spPr>
          <a:xfrm>
            <a:off x="883920" y="1422930"/>
            <a:ext cx="11008360" cy="4530725"/>
          </a:xfrm>
        </p:spPr>
        <p:txBody>
          <a:bodyPr>
            <a:normAutofit/>
          </a:bodyPr>
          <a:lstStyle/>
          <a:p>
            <a:pPr lvl="0"/>
            <a:r>
              <a:rPr lang="en-GB" sz="2000" dirty="0"/>
              <a:t>Get in touch with other SDG 6 focal points in your country to schedule a meeting (virtual or face-to-face if the situation allows for it).</a:t>
            </a:r>
          </a:p>
          <a:p>
            <a:pPr lvl="0"/>
            <a:r>
              <a:rPr lang="en-GB" sz="2000" dirty="0"/>
              <a:t>Each focal point prepares for the meeting by looking at the questions from her/his perspective, and consults with other colleagues as necessary.</a:t>
            </a:r>
          </a:p>
          <a:p>
            <a:pPr lvl="0"/>
            <a:r>
              <a:rPr lang="en-GB" sz="2000" dirty="0"/>
              <a:t>During the meeting, all focal points participate and questions are discussed in as a group, to capture both indicator-specific and cross-cutting experiences.</a:t>
            </a:r>
          </a:p>
          <a:p>
            <a:pPr lvl="0"/>
            <a:r>
              <a:rPr lang="en-GB" sz="2000" dirty="0"/>
              <a:t>One focal point acts as rapporteur (potentially the overall focal point) and summarizes the discussion and completes the assignment based on the provided template (this PPT document). </a:t>
            </a:r>
          </a:p>
          <a:p>
            <a:pPr lvl="0"/>
            <a:r>
              <a:rPr lang="en-GB" sz="2000" dirty="0"/>
              <a:t>The completed assignment is reviewed by all focal points and then submitted to </a:t>
            </a:r>
            <a:r>
              <a:rPr lang="en-GB" sz="2000" u="sng" dirty="0">
                <a:hlinkClick r:id="rId2"/>
              </a:rPr>
              <a:t>monitoring@unwater.org</a:t>
            </a:r>
            <a:r>
              <a:rPr lang="en-GB" sz="2000" dirty="0"/>
              <a:t> by 31 January 2022.</a:t>
            </a:r>
          </a:p>
          <a:p>
            <a:pPr lvl="0"/>
            <a:r>
              <a:rPr lang="en-GB" sz="2000" dirty="0"/>
              <a:t>All focal points participate in the workshop to share the country‘s experience with other participating countries.</a:t>
            </a:r>
          </a:p>
        </p:txBody>
      </p:sp>
    </p:spTree>
    <p:extLst>
      <p:ext uri="{BB962C8B-B14F-4D97-AF65-F5344CB8AC3E}">
        <p14:creationId xmlns:p14="http://schemas.microsoft.com/office/powerpoint/2010/main" val="3633877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de-DE" sz="1800" u="sng" dirty="0"/>
              <a:t>Instructions</a:t>
            </a:r>
          </a:p>
          <a:p>
            <a:pPr marL="0" indent="0">
              <a:buNone/>
            </a:pPr>
            <a:r>
              <a:rPr lang="en-GB" sz="1800" dirty="0"/>
              <a:t>Please list all the focal points who have participated in the assignment exercise (name, organization, and indicator focus).</a:t>
            </a:r>
          </a:p>
          <a:p>
            <a:pPr marL="0" indent="0">
              <a:buNone/>
            </a:pPr>
            <a:endParaRPr lang="en-GB" sz="1800" dirty="0"/>
          </a:p>
        </p:txBody>
      </p:sp>
      <p:sp>
        <p:nvSpPr>
          <p:cNvPr id="5" name="Title 4"/>
          <p:cNvSpPr>
            <a:spLocks noGrp="1"/>
          </p:cNvSpPr>
          <p:nvPr>
            <p:ph type="title"/>
          </p:nvPr>
        </p:nvSpPr>
        <p:spPr/>
        <p:txBody>
          <a:bodyPr/>
          <a:lstStyle/>
          <a:p>
            <a:r>
              <a:rPr lang="de-DE" dirty="0"/>
              <a:t>SDG 6 focal points in the country</a:t>
            </a:r>
            <a:endParaRPr lang="en-GB" dirty="0"/>
          </a:p>
        </p:txBody>
      </p:sp>
      <p:grpSp>
        <p:nvGrpSpPr>
          <p:cNvPr id="4" name="Group 3"/>
          <p:cNvGrpSpPr>
            <a:grpSpLocks noChangeAspect="1"/>
          </p:cNvGrpSpPr>
          <p:nvPr/>
        </p:nvGrpSpPr>
        <p:grpSpPr>
          <a:xfrm>
            <a:off x="696000" y="3260366"/>
            <a:ext cx="10800000" cy="2466252"/>
            <a:chOff x="398009" y="3260366"/>
            <a:chExt cx="11574386" cy="2643088"/>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275" y="4654999"/>
              <a:ext cx="1248455" cy="1248455"/>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408" y="4654999"/>
              <a:ext cx="1248455" cy="1248455"/>
            </a:xfrm>
            <a:prstGeom prst="rect">
              <a:avLst/>
            </a:prstGeom>
          </p:spPr>
        </p:pic>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409" y="3260366"/>
              <a:ext cx="1248455" cy="1248455"/>
            </a:xfrm>
            <a:prstGeom prst="rect">
              <a:avLst/>
            </a:prstGeom>
          </p:spPr>
        </p:pic>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8541" y="4654999"/>
              <a:ext cx="1248455" cy="1248455"/>
            </a:xfrm>
            <a:prstGeom prst="rect">
              <a:avLst/>
            </a:prstGeom>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8807" y="4654999"/>
              <a:ext cx="1248455" cy="1248455"/>
            </a:xfrm>
            <a:prstGeom prst="rect">
              <a:avLst/>
            </a:prstGeom>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3940" y="4654999"/>
              <a:ext cx="1248455" cy="1248455"/>
            </a:xfrm>
            <a:prstGeom prst="rect">
              <a:avLst/>
            </a:prstGeom>
          </p:spPr>
        </p:pic>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3674" y="4654999"/>
              <a:ext cx="1248455" cy="1248455"/>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3940" y="3260366"/>
              <a:ext cx="1248455" cy="1248455"/>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8808" y="3260366"/>
              <a:ext cx="1248455" cy="1248455"/>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3675" y="3260366"/>
              <a:ext cx="1248455" cy="1248455"/>
            </a:xfrm>
            <a:prstGeom prst="rect">
              <a:avLst/>
            </a:prstGeom>
          </p:spPr>
        </p:pic>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8542" y="3260366"/>
              <a:ext cx="1248455" cy="1248455"/>
            </a:xfrm>
            <a:prstGeom prst="rect">
              <a:avLst/>
            </a:prstGeom>
          </p:spPr>
        </p:pic>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276" y="3260366"/>
              <a:ext cx="1248455" cy="1248455"/>
            </a:xfrm>
            <a:prstGeom prst="rect">
              <a:avLst/>
            </a:prstGeom>
          </p:spPr>
        </p:pic>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143" y="3260366"/>
              <a:ext cx="1248455" cy="1248455"/>
            </a:xfrm>
            <a:prstGeom prst="rect">
              <a:avLst/>
            </a:prstGeom>
          </p:spPr>
        </p:pic>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142" y="4654999"/>
              <a:ext cx="1248455" cy="1248455"/>
            </a:xfrm>
            <a:prstGeom prst="rect">
              <a:avLst/>
            </a:prstGeom>
          </p:spPr>
        </p:pic>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010" y="3260366"/>
              <a:ext cx="1248455" cy="1248455"/>
            </a:xfrm>
            <a:prstGeom prst="rect">
              <a:avLst/>
            </a:prstGeom>
          </p:spPr>
        </p:pic>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009" y="4654999"/>
              <a:ext cx="1248455" cy="1248455"/>
            </a:xfrm>
            <a:prstGeom prst="rect">
              <a:avLst/>
            </a:prstGeom>
          </p:spPr>
        </p:pic>
      </p:grpSp>
    </p:spTree>
    <p:extLst>
      <p:ext uri="{BB962C8B-B14F-4D97-AF65-F5344CB8AC3E}">
        <p14:creationId xmlns:p14="http://schemas.microsoft.com/office/powerpoint/2010/main" val="444192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1079" y="186628"/>
            <a:ext cx="11369842" cy="717717"/>
          </a:xfrm>
        </p:spPr>
        <p:txBody>
          <a:bodyPr>
            <a:normAutofit fontScale="90000"/>
          </a:bodyPr>
          <a:lstStyle/>
          <a:p>
            <a:r>
              <a:rPr lang="de-DE" dirty="0"/>
              <a:t>Experience to date on SDG 6 monitoring and reporting</a:t>
            </a:r>
            <a:endParaRPr lang="en-GB" dirty="0"/>
          </a:p>
        </p:txBody>
      </p:sp>
      <p:sp>
        <p:nvSpPr>
          <p:cNvPr id="4" name="Content Placeholder 3"/>
          <p:cNvSpPr>
            <a:spLocks noGrp="1"/>
          </p:cNvSpPr>
          <p:nvPr>
            <p:ph idx="1"/>
          </p:nvPr>
        </p:nvSpPr>
        <p:spPr>
          <a:xfrm>
            <a:off x="838200" y="1010654"/>
            <a:ext cx="10515600" cy="4943002"/>
          </a:xfrm>
        </p:spPr>
        <p:txBody>
          <a:bodyPr>
            <a:normAutofit fontScale="62500" lnSpcReduction="20000"/>
          </a:bodyPr>
          <a:lstStyle/>
          <a:p>
            <a:pPr marL="0" indent="0">
              <a:buNone/>
            </a:pPr>
            <a:r>
              <a:rPr lang="en-GB" u="sng" dirty="0"/>
              <a:t>Instructions</a:t>
            </a:r>
            <a:endParaRPr lang="en-GB" dirty="0"/>
          </a:p>
          <a:p>
            <a:pPr marL="0" indent="0">
              <a:buNone/>
            </a:pPr>
            <a:r>
              <a:rPr lang="en-GB" dirty="0"/>
              <a:t>Please reflect on the work on SDG 6 monitoring within your country during the last few years (2018-2021). Please summarize the discussion here (you can add more slides if necessary).</a:t>
            </a:r>
          </a:p>
          <a:p>
            <a:pPr marL="0" indent="0">
              <a:buNone/>
            </a:pPr>
            <a:endParaRPr lang="en-GB" dirty="0"/>
          </a:p>
          <a:p>
            <a:pPr marL="0" indent="0">
              <a:buNone/>
            </a:pPr>
            <a:r>
              <a:rPr lang="en-GB" u="sng" dirty="0"/>
              <a:t>Possible questions to consider:</a:t>
            </a:r>
            <a:endParaRPr lang="en-GB" dirty="0"/>
          </a:p>
          <a:p>
            <a:pPr lvl="0"/>
            <a:r>
              <a:rPr lang="en-GB" i="1" dirty="0"/>
              <a:t>How did you organize the data collection and which institutions/organisations were involved (e.g. national statistical office, line ministries, local governments, regional organisations, academia, private sector, NGOs etc.)?</a:t>
            </a:r>
            <a:endParaRPr lang="en-GB" dirty="0"/>
          </a:p>
          <a:p>
            <a:pPr lvl="0"/>
            <a:r>
              <a:rPr lang="en-GB" i="1" dirty="0"/>
              <a:t>Did you discuss the work with other (SDG 6) focal points in your country?</a:t>
            </a:r>
            <a:endParaRPr lang="en-GB" dirty="0"/>
          </a:p>
          <a:p>
            <a:pPr lvl="0"/>
            <a:r>
              <a:rPr lang="en-GB" i="1" dirty="0"/>
              <a:t>Were you able to report the requested data (if not, why)? What are the main data gaps?</a:t>
            </a:r>
            <a:endParaRPr lang="en-GB" dirty="0"/>
          </a:p>
          <a:p>
            <a:pPr lvl="0"/>
            <a:r>
              <a:rPr lang="en-GB" i="1" dirty="0"/>
              <a:t>What did you think about the reporting process? </a:t>
            </a:r>
            <a:endParaRPr lang="en-GB" dirty="0"/>
          </a:p>
          <a:p>
            <a:pPr lvl="0"/>
            <a:r>
              <a:rPr lang="en-GB" i="1" dirty="0"/>
              <a:t>What has been the value of the process at the national level?</a:t>
            </a:r>
            <a:endParaRPr lang="en-GB" dirty="0"/>
          </a:p>
          <a:p>
            <a:pPr lvl="0"/>
            <a:r>
              <a:rPr lang="en-GB" i="1" dirty="0"/>
              <a:t>What support did you receive from the UN custodian agency (e.g. methodology, helpdesk, bilateral calls, webinars)?</a:t>
            </a:r>
            <a:endParaRPr lang="en-GB" dirty="0"/>
          </a:p>
          <a:p>
            <a:pPr lvl="0"/>
            <a:r>
              <a:rPr lang="en-GB" i="1" dirty="0"/>
              <a:t>What were the main challenges and opportunities encountered? Which are the main lessons learned? </a:t>
            </a:r>
            <a:endParaRPr lang="en-GB" dirty="0"/>
          </a:p>
          <a:p>
            <a:pPr lvl="0"/>
            <a:r>
              <a:rPr lang="en-GB" i="1" dirty="0"/>
              <a:t>How could you improve the institutional collaboration across indicators and sectors?</a:t>
            </a:r>
            <a:endParaRPr lang="en-GB" dirty="0"/>
          </a:p>
          <a:p>
            <a:pPr marL="0" indent="0">
              <a:buNone/>
            </a:pPr>
            <a:endParaRPr lang="en-GB" dirty="0"/>
          </a:p>
        </p:txBody>
      </p:sp>
    </p:spTree>
    <p:extLst>
      <p:ext uri="{BB962C8B-B14F-4D97-AF65-F5344CB8AC3E}">
        <p14:creationId xmlns:p14="http://schemas.microsoft.com/office/powerpoint/2010/main" val="2935542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533"/>
            <a:ext cx="10515600" cy="753812"/>
          </a:xfrm>
        </p:spPr>
        <p:txBody>
          <a:bodyPr/>
          <a:lstStyle/>
          <a:p>
            <a:r>
              <a:rPr lang="de-DE" dirty="0"/>
              <a:t>Use of data to inform policy</a:t>
            </a:r>
            <a:endParaRPr lang="en-GB" dirty="0"/>
          </a:p>
        </p:txBody>
      </p:sp>
      <p:sp>
        <p:nvSpPr>
          <p:cNvPr id="3" name="Content Placeholder 2"/>
          <p:cNvSpPr>
            <a:spLocks noGrp="1"/>
          </p:cNvSpPr>
          <p:nvPr>
            <p:ph idx="1"/>
          </p:nvPr>
        </p:nvSpPr>
        <p:spPr>
          <a:xfrm>
            <a:off x="838200" y="987578"/>
            <a:ext cx="10515600" cy="4882844"/>
          </a:xfrm>
        </p:spPr>
        <p:txBody>
          <a:bodyPr>
            <a:normAutofit fontScale="55000" lnSpcReduction="20000"/>
          </a:bodyPr>
          <a:lstStyle/>
          <a:p>
            <a:pPr marL="0" indent="0">
              <a:buNone/>
            </a:pPr>
            <a:r>
              <a:rPr lang="en-GB" sz="3300" u="sng" dirty="0"/>
              <a:t>Instructions</a:t>
            </a:r>
            <a:endParaRPr lang="en-GB" sz="3300" dirty="0"/>
          </a:p>
          <a:p>
            <a:pPr marL="0" indent="0">
              <a:buNone/>
            </a:pPr>
            <a:r>
              <a:rPr lang="en-GB" sz="3300" dirty="0"/>
              <a:t>High-quality data enable evidence-based policy- and decision-making, ensure accountability and transparency, and attract political commitments and public and private investments. Please reflect on how the collected data/resulting analysis are used for policy-making and other purposes at various levels within your country. Please summarize the discussion here (you can add more slides if necessary).</a:t>
            </a:r>
          </a:p>
          <a:p>
            <a:pPr marL="0" indent="0">
              <a:buNone/>
            </a:pPr>
            <a:endParaRPr lang="en-GB" sz="3300" dirty="0"/>
          </a:p>
          <a:p>
            <a:pPr marL="0" indent="0">
              <a:buNone/>
            </a:pPr>
            <a:r>
              <a:rPr lang="en-GB" sz="3300" u="sng" dirty="0"/>
              <a:t>Possible questions to consider:</a:t>
            </a:r>
            <a:endParaRPr lang="en-GB" sz="3300" dirty="0"/>
          </a:p>
          <a:p>
            <a:pPr lvl="0"/>
            <a:r>
              <a:rPr lang="en-GB" sz="3300" i="1" dirty="0"/>
              <a:t>Which are the main uses of the data (e.g. raise awareness, advocate action and funding) at what local, national and international levels (e.g. development partners, financial institutions)?</a:t>
            </a:r>
            <a:endParaRPr lang="en-GB" sz="3300" dirty="0"/>
          </a:p>
          <a:p>
            <a:pPr lvl="0"/>
            <a:r>
              <a:rPr lang="en-GB" sz="3300" i="1" dirty="0"/>
              <a:t>Which policy processes are benefitting the most from the data? </a:t>
            </a:r>
            <a:endParaRPr lang="en-GB" sz="3300" dirty="0"/>
          </a:p>
          <a:p>
            <a:pPr lvl="0"/>
            <a:r>
              <a:rPr lang="en-GB" sz="3300" i="1" dirty="0"/>
              <a:t>What types of analyses are you doing with the data, and are you combining the data with data from other sectors? </a:t>
            </a:r>
            <a:endParaRPr lang="en-GB" sz="3300" dirty="0"/>
          </a:p>
          <a:p>
            <a:pPr lvl="0"/>
            <a:r>
              <a:rPr lang="en-GB" sz="3300" i="1" dirty="0"/>
              <a:t>Who are you sharing the data with (which institutions/sectors, at what level of seniority)? Was the reporting process helpful in terms of subsequent data sharing and use?  </a:t>
            </a:r>
            <a:endParaRPr lang="en-GB" sz="3300" dirty="0"/>
          </a:p>
          <a:p>
            <a:pPr lvl="0"/>
            <a:r>
              <a:rPr lang="en-GB" sz="3300" i="1" dirty="0"/>
              <a:t>How do you share the results (e.g. technical reports, summary reports, website, social media, newspapers, meetings etc.)? </a:t>
            </a:r>
            <a:endParaRPr lang="en-GB" sz="3300" dirty="0"/>
          </a:p>
          <a:p>
            <a:pPr lvl="0"/>
            <a:r>
              <a:rPr lang="en-GB" sz="3300" i="1" dirty="0"/>
              <a:t>Which are the main challenges and opportunities for using data to inform policy decisions? </a:t>
            </a:r>
            <a:endParaRPr lang="en-GB" sz="3300" dirty="0"/>
          </a:p>
          <a:p>
            <a:pPr lvl="0"/>
            <a:r>
              <a:rPr lang="en-GB" sz="3300" i="1" dirty="0"/>
              <a:t>How could you improve the uptake of data across audiences/sectors? </a:t>
            </a:r>
            <a:endParaRPr lang="en-GB" sz="3300" dirty="0"/>
          </a:p>
          <a:p>
            <a:endParaRPr lang="en-GB" dirty="0"/>
          </a:p>
        </p:txBody>
      </p:sp>
    </p:spTree>
    <p:extLst>
      <p:ext uri="{BB962C8B-B14F-4D97-AF65-F5344CB8AC3E}">
        <p14:creationId xmlns:p14="http://schemas.microsoft.com/office/powerpoint/2010/main" val="3059494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Needs and priorities for the future</a:t>
            </a:r>
            <a:endParaRPr lang="en-GB" dirty="0"/>
          </a:p>
        </p:txBody>
      </p:sp>
      <p:sp>
        <p:nvSpPr>
          <p:cNvPr id="3" name="Content Placeholder 2"/>
          <p:cNvSpPr>
            <a:spLocks noGrp="1"/>
          </p:cNvSpPr>
          <p:nvPr>
            <p:ph idx="1"/>
          </p:nvPr>
        </p:nvSpPr>
        <p:spPr>
          <a:xfrm>
            <a:off x="838200" y="1422931"/>
            <a:ext cx="10515600" cy="3955185"/>
          </a:xfrm>
        </p:spPr>
        <p:txBody>
          <a:bodyPr>
            <a:normAutofit fontScale="77500" lnSpcReduction="20000"/>
          </a:bodyPr>
          <a:lstStyle/>
          <a:p>
            <a:pPr marL="0" indent="0">
              <a:buNone/>
            </a:pPr>
            <a:r>
              <a:rPr lang="en-GB" sz="2300" u="sng" dirty="0"/>
              <a:t>Instructions</a:t>
            </a:r>
            <a:endParaRPr lang="en-GB" sz="2300" dirty="0"/>
          </a:p>
          <a:p>
            <a:pPr marL="0" indent="0">
              <a:buNone/>
            </a:pPr>
            <a:r>
              <a:rPr lang="en-GB" sz="2300" dirty="0"/>
              <a:t>Based on your discussions on past monitoring experience and data use, what are the main needs and priorities for future water and sanitation monitoring in your country? Please summarize the discussion here (you can add more slides if necessary).</a:t>
            </a:r>
          </a:p>
          <a:p>
            <a:pPr marL="0" indent="0">
              <a:buNone/>
            </a:pPr>
            <a:endParaRPr lang="en-GB" sz="2300" dirty="0"/>
          </a:p>
          <a:p>
            <a:pPr marL="0" indent="0">
              <a:buNone/>
            </a:pPr>
            <a:r>
              <a:rPr lang="en-GB" sz="2300" u="sng" dirty="0"/>
              <a:t>Possible questions to consider</a:t>
            </a:r>
            <a:endParaRPr lang="en-GB" sz="2300" dirty="0"/>
          </a:p>
          <a:p>
            <a:pPr lvl="0"/>
            <a:r>
              <a:rPr lang="en-GB" sz="2300" i="1" dirty="0"/>
              <a:t>What are you currently doing to address existing data gaps?</a:t>
            </a:r>
            <a:endParaRPr lang="en-GB" sz="2300" dirty="0"/>
          </a:p>
          <a:p>
            <a:pPr lvl="0"/>
            <a:r>
              <a:rPr lang="en-GB" sz="2300" i="1" dirty="0"/>
              <a:t>Which are the main areas that you would like to see improve for future monitoring, reporting and utilization of SDG 6 data in your country? You may wish to consider different accelerators such as governance, capacity development, finance and innovation.</a:t>
            </a:r>
            <a:endParaRPr lang="en-GB" sz="2300" dirty="0"/>
          </a:p>
          <a:p>
            <a:pPr lvl="0"/>
            <a:r>
              <a:rPr lang="en-GB" sz="2300" i="1" dirty="0"/>
              <a:t>Which needs are indicator-specific and which are cross-cutting? </a:t>
            </a:r>
            <a:endParaRPr lang="en-GB" sz="2300" dirty="0"/>
          </a:p>
          <a:p>
            <a:pPr lvl="0"/>
            <a:r>
              <a:rPr lang="en-GB" sz="2300" i="1" dirty="0"/>
              <a:t>At what level and within which sectors could/should the different needs be addressed? </a:t>
            </a:r>
            <a:endParaRPr lang="en-GB" sz="2300" dirty="0"/>
          </a:p>
          <a:p>
            <a:pPr lvl="0"/>
            <a:r>
              <a:rPr lang="en-GB" sz="2300" i="1" dirty="0"/>
              <a:t>What could be done by whom in the short/medium/long term to meet these needs? </a:t>
            </a:r>
            <a:endParaRPr lang="en-GB" sz="2300" dirty="0"/>
          </a:p>
          <a:p>
            <a:pPr lvl="0"/>
            <a:r>
              <a:rPr lang="en-GB" sz="2300" i="1" dirty="0"/>
              <a:t>How do you prioritize the different needs?</a:t>
            </a:r>
            <a:endParaRPr lang="en-GB" sz="2300" dirty="0"/>
          </a:p>
          <a:p>
            <a:endParaRPr lang="en-GB" dirty="0"/>
          </a:p>
        </p:txBody>
      </p:sp>
    </p:spTree>
    <p:extLst>
      <p:ext uri="{BB962C8B-B14F-4D97-AF65-F5344CB8AC3E}">
        <p14:creationId xmlns:p14="http://schemas.microsoft.com/office/powerpoint/2010/main" val="1589384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Examples and ideas for communicating data (optional)</a:t>
            </a:r>
          </a:p>
        </p:txBody>
      </p:sp>
      <p:sp>
        <p:nvSpPr>
          <p:cNvPr id="3" name="Content Placeholder 2"/>
          <p:cNvSpPr>
            <a:spLocks noGrp="1"/>
          </p:cNvSpPr>
          <p:nvPr>
            <p:ph idx="1"/>
          </p:nvPr>
        </p:nvSpPr>
        <p:spPr/>
        <p:txBody>
          <a:bodyPr>
            <a:noAutofit/>
          </a:bodyPr>
          <a:lstStyle/>
          <a:p>
            <a:pPr marL="0" indent="0">
              <a:buNone/>
            </a:pPr>
            <a:r>
              <a:rPr lang="en-GB" sz="1800" u="sng" dirty="0"/>
              <a:t>Instructions</a:t>
            </a:r>
            <a:endParaRPr lang="en-GB" sz="1800" dirty="0"/>
          </a:p>
          <a:p>
            <a:pPr marL="0" indent="0">
              <a:buNone/>
            </a:pPr>
            <a:r>
              <a:rPr lang="en-GB" sz="1800" dirty="0"/>
              <a:t>To ensure that stakeholders are able to use the data/analysis, these need to be presented to them in an understandable and actionable way. Technical experts may ask for a lot of detail to interpret the findings, whereas high-level policy makers are interested in the overall trends, impacts and next steps. And the general public may want to know about the current situation and what can be done to improve it, in simple and clear words and illustrations. As we will learn from our communication expert during the December kick-off session, the selection and presentation of data need to be tailored to the audience.</a:t>
            </a:r>
          </a:p>
          <a:p>
            <a:pPr marL="0" indent="0">
              <a:buNone/>
            </a:pPr>
            <a:r>
              <a:rPr lang="en-GB" sz="1800" dirty="0"/>
              <a:t>Please share with us examples of how you are communicating your data/analysis with different types of audiences (e.g. with screen shots or links). If you want, you can also share your ideas on this, e.g. sketches and prototypes. A selection of these examples/ideas will be presented by the communications expert during the global workshop.</a:t>
            </a:r>
          </a:p>
          <a:p>
            <a:endParaRPr lang="en-GB" sz="1800" dirty="0"/>
          </a:p>
        </p:txBody>
      </p:sp>
    </p:spTree>
    <p:extLst>
      <p:ext uri="{BB962C8B-B14F-4D97-AF65-F5344CB8AC3E}">
        <p14:creationId xmlns:p14="http://schemas.microsoft.com/office/powerpoint/2010/main" val="3623061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A8FB9-B969-4D16-9578-E5DAF2404689}"/>
              </a:ext>
            </a:extLst>
          </p:cNvPr>
          <p:cNvSpPr>
            <a:spLocks noGrp="1"/>
          </p:cNvSpPr>
          <p:nvPr>
            <p:ph type="title"/>
          </p:nvPr>
        </p:nvSpPr>
        <p:spPr/>
        <p:txBody>
          <a:bodyPr/>
          <a:lstStyle/>
          <a:p>
            <a:endParaRPr lang="aa-ET"/>
          </a:p>
        </p:txBody>
      </p:sp>
      <p:sp>
        <p:nvSpPr>
          <p:cNvPr id="3" name="Content Placeholder 2">
            <a:extLst>
              <a:ext uri="{FF2B5EF4-FFF2-40B4-BE49-F238E27FC236}">
                <a16:creationId xmlns:a16="http://schemas.microsoft.com/office/drawing/2014/main" xmlns="" id="{C48837BA-4013-4644-A310-33E853BE9C48}"/>
              </a:ext>
            </a:extLst>
          </p:cNvPr>
          <p:cNvSpPr>
            <a:spLocks noGrp="1"/>
          </p:cNvSpPr>
          <p:nvPr>
            <p:ph idx="1"/>
          </p:nvPr>
        </p:nvSpPr>
        <p:spPr/>
        <p:txBody>
          <a:bodyPr>
            <a:normAutofit/>
          </a:bodyPr>
          <a:lstStyle/>
          <a:p>
            <a:pPr marL="0" indent="0" algn="ctr">
              <a:buNone/>
            </a:pPr>
            <a:endParaRPr lang="en-US" sz="8000" dirty="0"/>
          </a:p>
          <a:p>
            <a:pPr marL="0" indent="0" algn="ctr">
              <a:buNone/>
            </a:pPr>
            <a:r>
              <a:rPr lang="en-US" sz="9600" dirty="0"/>
              <a:t>Q&amp;A</a:t>
            </a:r>
            <a:endParaRPr lang="aa-ET" sz="9600" dirty="0"/>
          </a:p>
        </p:txBody>
      </p:sp>
    </p:spTree>
    <p:extLst>
      <p:ext uri="{BB962C8B-B14F-4D97-AF65-F5344CB8AC3E}">
        <p14:creationId xmlns:p14="http://schemas.microsoft.com/office/powerpoint/2010/main" val="3918976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1587390"/>
            <a:ext cx="9144000" cy="3960339"/>
          </a:xfrm>
        </p:spPr>
        <p:txBody>
          <a:bodyPr anchor="ctr">
            <a:normAutofit/>
          </a:bodyPr>
          <a:lstStyle/>
          <a:p>
            <a:r>
              <a:rPr lang="en-GB" dirty="0"/>
              <a:t>3. How to communicate data effectively</a:t>
            </a:r>
            <a:br>
              <a:rPr lang="en-GB" dirty="0"/>
            </a:br>
            <a:r>
              <a:rPr lang="en-GB" dirty="0"/>
              <a:t/>
            </a:r>
            <a:br>
              <a:rPr lang="en-GB" dirty="0"/>
            </a:br>
            <a:r>
              <a:rPr lang="en-GB" sz="3200" dirty="0" err="1"/>
              <a:t>Dr.</a:t>
            </a:r>
            <a:r>
              <a:rPr lang="en-GB" sz="3200" dirty="0"/>
              <a:t> Vanessa Vargas-Nguyen</a:t>
            </a:r>
            <a:br>
              <a:rPr lang="en-GB" sz="3200" dirty="0"/>
            </a:br>
            <a:r>
              <a:rPr lang="en-GB" sz="3200" dirty="0"/>
              <a:t>University of Maryland </a:t>
            </a:r>
            <a:r>
              <a:rPr lang="en-GB" sz="3200" dirty="0" err="1"/>
              <a:t>Center</a:t>
            </a:r>
            <a:r>
              <a:rPr lang="en-GB" sz="3200" dirty="0"/>
              <a:t> for Environmental Science</a:t>
            </a:r>
          </a:p>
        </p:txBody>
      </p:sp>
    </p:spTree>
    <p:extLst>
      <p:ext uri="{BB962C8B-B14F-4D97-AF65-F5344CB8AC3E}">
        <p14:creationId xmlns:p14="http://schemas.microsoft.com/office/powerpoint/2010/main" val="2397877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164301"/>
            <a:ext cx="4834976" cy="692491"/>
          </a:xfrm>
        </p:spPr>
        <p:txBody>
          <a:bodyPr>
            <a:normAutofit fontScale="90000"/>
          </a:bodyPr>
          <a:lstStyle/>
          <a:p>
            <a:r>
              <a:rPr lang="fr-CH" sz="4400" b="1" dirty="0" err="1"/>
              <a:t>See</a:t>
            </a:r>
            <a:r>
              <a:rPr lang="fr-CH" sz="4400" b="1" dirty="0"/>
              <a:t> </a:t>
            </a:r>
            <a:r>
              <a:rPr lang="fr-CH" sz="4400" b="1" dirty="0" err="1"/>
              <a:t>you</a:t>
            </a:r>
            <a:r>
              <a:rPr lang="fr-CH" sz="4400" b="1" dirty="0"/>
              <a:t> in </a:t>
            </a:r>
            <a:r>
              <a:rPr lang="fr-CH" sz="4400" b="1" dirty="0" err="1"/>
              <a:t>February</a:t>
            </a:r>
            <a:endParaRPr lang="en-GB" sz="4400" dirty="0"/>
          </a:p>
        </p:txBody>
      </p:sp>
      <p:sp>
        <p:nvSpPr>
          <p:cNvPr id="3" name="Subtitle 2"/>
          <p:cNvSpPr>
            <a:spLocks noGrp="1"/>
          </p:cNvSpPr>
          <p:nvPr>
            <p:ph type="subTitle" idx="1"/>
          </p:nvPr>
        </p:nvSpPr>
        <p:spPr>
          <a:xfrm>
            <a:off x="2895600" y="4506687"/>
            <a:ext cx="6400800" cy="1084816"/>
          </a:xfrm>
        </p:spPr>
        <p:txBody>
          <a:bodyPr>
            <a:normAutofit fontScale="92500" lnSpcReduction="20000"/>
          </a:bodyPr>
          <a:lstStyle/>
          <a:p>
            <a:endParaRPr lang="en-GB" dirty="0"/>
          </a:p>
          <a:p>
            <a:r>
              <a:rPr lang="en-GB" dirty="0">
                <a:solidFill>
                  <a:srgbClr val="FFFFFF"/>
                </a:solidFill>
              </a:rPr>
              <a:t>www.sdg6monitoring.org</a:t>
            </a:r>
          </a:p>
          <a:p>
            <a:r>
              <a:rPr lang="en-GB" dirty="0">
                <a:solidFill>
                  <a:srgbClr val="FFFFFF"/>
                </a:solidFill>
              </a:rPr>
              <a:t>www.sdg6data.org </a:t>
            </a:r>
          </a:p>
          <a:p>
            <a:endParaRPr lang="en-US" dirty="0"/>
          </a:p>
          <a:p>
            <a:endParaRPr lang="en-GB" dirty="0"/>
          </a:p>
        </p:txBody>
      </p:sp>
      <p:pic>
        <p:nvPicPr>
          <p:cNvPr id="6" name="Picture 5">
            <a:extLst>
              <a:ext uri="{FF2B5EF4-FFF2-40B4-BE49-F238E27FC236}">
                <a16:creationId xmlns:a16="http://schemas.microsoft.com/office/drawing/2014/main" xmlns="" id="{47F7DA47-4472-4017-B8D2-E45D00BB5738}"/>
              </a:ext>
            </a:extLst>
          </p:cNvPr>
          <p:cNvPicPr>
            <a:picLocks noChangeAspect="1"/>
          </p:cNvPicPr>
          <p:nvPr/>
        </p:nvPicPr>
        <p:blipFill>
          <a:blip r:embed="rId3"/>
          <a:stretch>
            <a:fillRect/>
          </a:stretch>
        </p:blipFill>
        <p:spPr>
          <a:xfrm>
            <a:off x="1588169" y="1908580"/>
            <a:ext cx="9311690" cy="2682470"/>
          </a:xfrm>
          <a:prstGeom prst="rect">
            <a:avLst/>
          </a:prstGeom>
        </p:spPr>
      </p:pic>
    </p:spTree>
    <p:extLst>
      <p:ext uri="{BB962C8B-B14F-4D97-AF65-F5344CB8AC3E}">
        <p14:creationId xmlns:p14="http://schemas.microsoft.com/office/powerpoint/2010/main" val="409124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A656362-6051-430A-9C8C-C1C5E1AE2A06}"/>
              </a:ext>
            </a:extLst>
          </p:cNvPr>
          <p:cNvSpPr>
            <a:spLocks noGrp="1"/>
          </p:cNvSpPr>
          <p:nvPr>
            <p:ph type="title"/>
          </p:nvPr>
        </p:nvSpPr>
        <p:spPr>
          <a:xfrm>
            <a:off x="635000" y="640823"/>
            <a:ext cx="3418659" cy="5583148"/>
          </a:xfrm>
        </p:spPr>
        <p:txBody>
          <a:bodyPr anchor="ctr">
            <a:normAutofit/>
          </a:bodyPr>
          <a:lstStyle/>
          <a:p>
            <a:r>
              <a:rPr lang="en-US" sz="5400" dirty="0"/>
              <a:t>Global workshop at a glance</a:t>
            </a:r>
            <a:endParaRPr lang="aa-ET" sz="5400" dirty="0"/>
          </a:p>
        </p:txBody>
      </p:sp>
      <p:sp>
        <p:nvSpPr>
          <p:cNvPr id="11" name="sketch line">
            <a:extLst>
              <a:ext uri="{FF2B5EF4-FFF2-40B4-BE49-F238E27FC236}">
                <a16:creationId xmlns:a16="http://schemas.microsoft.com/office/drawing/2014/main" xmlns=""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xmlns="" id="{11BE7BB3-D0EE-4A4E-8E85-279708236FF9}"/>
              </a:ext>
            </a:extLst>
          </p:cNvPr>
          <p:cNvGraphicFramePr>
            <a:graphicFrameLocks noGrp="1"/>
          </p:cNvGraphicFramePr>
          <p:nvPr>
            <p:ph idx="1"/>
            <p:extLst>
              <p:ext uri="{D42A27DB-BD31-4B8C-83A1-F6EECF244321}">
                <p14:modId xmlns:p14="http://schemas.microsoft.com/office/powerpoint/2010/main" val="386234376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0122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Practicalities</a:t>
            </a:r>
            <a:endParaRPr lang="en-GB" dirty="0"/>
          </a:p>
        </p:txBody>
      </p:sp>
      <p:sp>
        <p:nvSpPr>
          <p:cNvPr id="3" name="Content Placeholder 2"/>
          <p:cNvSpPr>
            <a:spLocks noGrp="1"/>
          </p:cNvSpPr>
          <p:nvPr>
            <p:ph idx="1"/>
          </p:nvPr>
        </p:nvSpPr>
        <p:spPr>
          <a:xfrm>
            <a:off x="838200" y="1422931"/>
            <a:ext cx="10515600" cy="4191630"/>
          </a:xfrm>
        </p:spPr>
        <p:txBody>
          <a:bodyPr>
            <a:normAutofit fontScale="85000" lnSpcReduction="20000"/>
          </a:bodyPr>
          <a:lstStyle/>
          <a:p>
            <a:pPr marL="0" indent="0">
              <a:buNone/>
              <a:tabLst>
                <a:tab pos="361950" algn="l"/>
              </a:tabLst>
            </a:pPr>
            <a:r>
              <a:rPr lang="en-GB" b="1" dirty="0">
                <a:sym typeface="Wingdings" panose="05000000000000000000" pitchFamily="2" charset="2"/>
              </a:rPr>
              <a:t>How to activate interpretation (Arabic and Russian): </a:t>
            </a:r>
          </a:p>
          <a:p>
            <a:pPr marL="361950" indent="-361950">
              <a:tabLst>
                <a:tab pos="361950" algn="l"/>
              </a:tabLst>
            </a:pPr>
            <a:r>
              <a:rPr lang="en-GB" dirty="0">
                <a:sym typeface="Wingdings" panose="05000000000000000000" pitchFamily="2" charset="2"/>
              </a:rPr>
              <a:t>Select your preferred language channel (also for English speakers)</a:t>
            </a:r>
          </a:p>
          <a:p>
            <a:pPr marL="361950" indent="-361950">
              <a:tabLst>
                <a:tab pos="361950" algn="l"/>
              </a:tabLst>
            </a:pPr>
            <a:endParaRPr lang="en-GB" dirty="0"/>
          </a:p>
          <a:p>
            <a:pPr marL="361950" indent="-361950">
              <a:buNone/>
              <a:tabLst>
                <a:tab pos="361950" algn="l"/>
              </a:tabLst>
            </a:pPr>
            <a:r>
              <a:rPr lang="en-GB" b="1" dirty="0">
                <a:sym typeface="Wingdings" panose="05000000000000000000" pitchFamily="2" charset="2"/>
              </a:rPr>
              <a:t>How to interact during the session:</a:t>
            </a:r>
          </a:p>
          <a:p>
            <a:pPr marL="361950" indent="-361950">
              <a:tabLst>
                <a:tab pos="361950" algn="l"/>
              </a:tabLst>
            </a:pPr>
            <a:r>
              <a:rPr lang="de-DE" dirty="0">
                <a:sym typeface="Wingdings" panose="05000000000000000000" pitchFamily="2" charset="2"/>
              </a:rPr>
              <a:t>Turn on your </a:t>
            </a:r>
            <a:r>
              <a:rPr lang="de-DE" b="1" dirty="0">
                <a:sym typeface="Wingdings" panose="05000000000000000000" pitchFamily="2" charset="2"/>
              </a:rPr>
              <a:t>video camera</a:t>
            </a:r>
            <a:r>
              <a:rPr lang="de-DE" dirty="0">
                <a:sym typeface="Wingdings" panose="05000000000000000000" pitchFamily="2" charset="2"/>
              </a:rPr>
              <a:t> (if your connection allows for it), and check your name</a:t>
            </a:r>
            <a:endParaRPr lang="en-GB" dirty="0">
              <a:sym typeface="Wingdings" panose="05000000000000000000" pitchFamily="2" charset="2"/>
            </a:endParaRPr>
          </a:p>
          <a:p>
            <a:pPr marL="361950" indent="-361950">
              <a:tabLst>
                <a:tab pos="361950" algn="l"/>
              </a:tabLst>
            </a:pPr>
            <a:r>
              <a:rPr lang="de-DE" dirty="0">
                <a:sym typeface="Wingdings" panose="05000000000000000000" pitchFamily="2" charset="2"/>
              </a:rPr>
              <a:t>Present yourself, comment and ask questions in the </a:t>
            </a:r>
            <a:r>
              <a:rPr lang="en-GB" b="1" dirty="0">
                <a:sym typeface="Wingdings" panose="05000000000000000000" pitchFamily="2" charset="2"/>
              </a:rPr>
              <a:t>Chat</a:t>
            </a:r>
          </a:p>
          <a:p>
            <a:pPr marL="361950" indent="-361950">
              <a:tabLst>
                <a:tab pos="361950" algn="l"/>
              </a:tabLst>
            </a:pPr>
            <a:r>
              <a:rPr lang="en-GB" b="1" dirty="0">
                <a:sym typeface="Wingdings" panose="05000000000000000000" pitchFamily="2" charset="2"/>
              </a:rPr>
              <a:t>Raise your hand </a:t>
            </a:r>
            <a:r>
              <a:rPr lang="en-GB" dirty="0">
                <a:sym typeface="Wingdings" panose="05000000000000000000" pitchFamily="2" charset="2"/>
              </a:rPr>
              <a:t>to take the floor during Q&amp;A, and turn on video and microphone when given the floor</a:t>
            </a:r>
          </a:p>
          <a:p>
            <a:pPr marL="361950" indent="-361950">
              <a:tabLst>
                <a:tab pos="361950" algn="l"/>
              </a:tabLst>
            </a:pPr>
            <a:r>
              <a:rPr lang="de-DE" dirty="0">
                <a:sym typeface="Wingdings" panose="05000000000000000000" pitchFamily="2" charset="2"/>
              </a:rPr>
              <a:t>Participate in </a:t>
            </a:r>
            <a:r>
              <a:rPr lang="de-DE" b="1" dirty="0">
                <a:sym typeface="Wingdings" panose="05000000000000000000" pitchFamily="2" charset="2"/>
              </a:rPr>
              <a:t>Polls</a:t>
            </a:r>
            <a:endParaRPr lang="en-GB" dirty="0">
              <a:sym typeface="Wingdings" panose="05000000000000000000" pitchFamily="2" charset="2"/>
            </a:endParaRPr>
          </a:p>
          <a:p>
            <a:pPr marL="0" indent="0">
              <a:buNone/>
              <a:tabLst>
                <a:tab pos="361950" algn="l"/>
              </a:tabLst>
            </a:pPr>
            <a:r>
              <a:rPr lang="de-DE" dirty="0">
                <a:sym typeface="Wingdings" panose="05000000000000000000" pitchFamily="2" charset="2"/>
              </a:rPr>
              <a:t>				</a:t>
            </a:r>
            <a:r>
              <a:rPr lang="de-DE" b="1" dirty="0">
                <a:solidFill>
                  <a:srgbClr val="FF0000"/>
                </a:solidFill>
                <a:sym typeface="Wingdings" panose="05000000000000000000" pitchFamily="2" charset="2"/>
              </a:rPr>
              <a:t> remember to mute your microphone when not speaking</a:t>
            </a:r>
            <a:endParaRPr lang="en-GB" dirty="0">
              <a:solidFill>
                <a:srgbClr val="FF0000"/>
              </a:solidFill>
              <a:sym typeface="Wingdings" panose="05000000000000000000" pitchFamily="2" charset="2"/>
            </a:endParaRPr>
          </a:p>
          <a:p>
            <a:endParaRPr lang="en-GB" dirty="0"/>
          </a:p>
        </p:txBody>
      </p:sp>
      <p:pic>
        <p:nvPicPr>
          <p:cNvPr id="13" name="Picture 12"/>
          <p:cNvPicPr>
            <a:picLocks noChangeAspect="1"/>
          </p:cNvPicPr>
          <p:nvPr/>
        </p:nvPicPr>
        <p:blipFill rotWithShape="1">
          <a:blip r:embed="rId3"/>
          <a:srcRect l="1" r="81739"/>
          <a:stretch/>
        </p:blipFill>
        <p:spPr>
          <a:xfrm>
            <a:off x="0" y="5627599"/>
            <a:ext cx="4727123" cy="1224000"/>
          </a:xfrm>
          <a:prstGeom prst="rect">
            <a:avLst/>
          </a:prstGeom>
        </p:spPr>
      </p:pic>
      <p:pic>
        <p:nvPicPr>
          <p:cNvPr id="14" name="Picture 13"/>
          <p:cNvPicPr>
            <a:picLocks noChangeAspect="1"/>
          </p:cNvPicPr>
          <p:nvPr/>
        </p:nvPicPr>
        <p:blipFill rotWithShape="1">
          <a:blip r:embed="rId3"/>
          <a:srcRect l="84518"/>
          <a:stretch/>
        </p:blipFill>
        <p:spPr>
          <a:xfrm>
            <a:off x="8184095" y="5621080"/>
            <a:ext cx="4007905" cy="1224000"/>
          </a:xfrm>
          <a:prstGeom prst="rect">
            <a:avLst/>
          </a:prstGeom>
        </p:spPr>
      </p:pic>
      <p:pic>
        <p:nvPicPr>
          <p:cNvPr id="15" name="Picture 14"/>
          <p:cNvPicPr>
            <a:picLocks noChangeAspect="1"/>
          </p:cNvPicPr>
          <p:nvPr/>
        </p:nvPicPr>
        <p:blipFill rotWithShape="1">
          <a:blip r:embed="rId3"/>
          <a:srcRect l="37904" r="47398"/>
          <a:stretch/>
        </p:blipFill>
        <p:spPr>
          <a:xfrm>
            <a:off x="4379291" y="5627599"/>
            <a:ext cx="3804804" cy="1224000"/>
          </a:xfrm>
          <a:prstGeom prst="rect">
            <a:avLst/>
          </a:prstGeom>
        </p:spPr>
      </p:pic>
    </p:spTree>
    <p:extLst>
      <p:ext uri="{BB962C8B-B14F-4D97-AF65-F5344CB8AC3E}">
        <p14:creationId xmlns:p14="http://schemas.microsoft.com/office/powerpoint/2010/main" val="645902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Which region are you from?</a:t>
            </a:r>
            <a:endParaRPr lang="en-GB" dirty="0"/>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23756"/>
          <a:stretch/>
        </p:blipFill>
        <p:spPr>
          <a:xfrm>
            <a:off x="-566057" y="1422929"/>
            <a:ext cx="13324114" cy="5079410"/>
          </a:xfrm>
        </p:spPr>
      </p:pic>
    </p:spTree>
    <p:extLst>
      <p:ext uri="{BB962C8B-B14F-4D97-AF65-F5344CB8AC3E}">
        <p14:creationId xmlns:p14="http://schemas.microsoft.com/office/powerpoint/2010/main" val="3445347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Which is your favourite SDG 6 target?</a:t>
            </a:r>
            <a:endParaRPr lang="en-GB" dirty="0"/>
          </a:p>
        </p:txBody>
      </p:sp>
      <p:pic>
        <p:nvPicPr>
          <p:cNvPr id="23" name="Picture 2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241" y="1422929"/>
            <a:ext cx="12135519" cy="4446530"/>
          </a:xfrm>
          <a:prstGeom prst="rect">
            <a:avLst/>
          </a:prstGeom>
        </p:spPr>
      </p:pic>
    </p:spTree>
    <p:extLst>
      <p:ext uri="{BB962C8B-B14F-4D97-AF65-F5344CB8AC3E}">
        <p14:creationId xmlns:p14="http://schemas.microsoft.com/office/powerpoint/2010/main" val="2187836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1297460"/>
            <a:ext cx="9144000" cy="3960339"/>
          </a:xfrm>
        </p:spPr>
        <p:txBody>
          <a:bodyPr anchor="ctr">
            <a:normAutofit/>
          </a:bodyPr>
          <a:lstStyle/>
          <a:p>
            <a:r>
              <a:rPr lang="en-GB" dirty="0"/>
              <a:t>1. Overview of </a:t>
            </a:r>
            <a:br>
              <a:rPr lang="en-GB" dirty="0"/>
            </a:br>
            <a:r>
              <a:rPr lang="en-GB" dirty="0"/>
              <a:t>UN-Water IMI-SDG6 </a:t>
            </a:r>
            <a:br>
              <a:rPr lang="en-GB" dirty="0"/>
            </a:br>
            <a:r>
              <a:rPr lang="en-GB" dirty="0"/>
              <a:t>and cross-cutting resources</a:t>
            </a:r>
          </a:p>
        </p:txBody>
      </p:sp>
    </p:spTree>
    <p:extLst>
      <p:ext uri="{BB962C8B-B14F-4D97-AF65-F5344CB8AC3E}">
        <p14:creationId xmlns:p14="http://schemas.microsoft.com/office/powerpoint/2010/main" val="4144702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2030 Agenda for Sustainable Development</a:t>
            </a:r>
            <a:br>
              <a:rPr lang="de-DE" dirty="0"/>
            </a:br>
            <a:r>
              <a:rPr lang="de-DE" dirty="0"/>
              <a:t>Sustainable Development Goal 6</a:t>
            </a:r>
            <a:endParaRPr lang="en-GB" dirty="0"/>
          </a:p>
        </p:txBody>
      </p:sp>
      <p:pic>
        <p:nvPicPr>
          <p:cNvPr id="3" name="Picture 2"/>
          <p:cNvPicPr>
            <a:picLocks noChangeAspect="1"/>
          </p:cNvPicPr>
          <p:nvPr/>
        </p:nvPicPr>
        <p:blipFill rotWithShape="1">
          <a:blip r:embed="rId2"/>
          <a:srcRect l="1018" t="15152" r="873" b="13822"/>
          <a:stretch/>
        </p:blipFill>
        <p:spPr>
          <a:xfrm>
            <a:off x="0" y="1422930"/>
            <a:ext cx="12191454" cy="5435070"/>
          </a:xfrm>
          <a:prstGeom prst="rect">
            <a:avLst/>
          </a:prstGeom>
        </p:spPr>
      </p:pic>
      <p:sp>
        <p:nvSpPr>
          <p:cNvPr id="4" name="TextBox 3"/>
          <p:cNvSpPr txBox="1"/>
          <p:nvPr/>
        </p:nvSpPr>
        <p:spPr>
          <a:xfrm>
            <a:off x="328827" y="5777689"/>
            <a:ext cx="5284573" cy="769441"/>
          </a:xfrm>
          <a:prstGeom prst="rect">
            <a:avLst/>
          </a:prstGeom>
          <a:solidFill>
            <a:schemeClr val="bg1">
              <a:lumMod val="85000"/>
              <a:alpha val="85000"/>
            </a:schemeClr>
          </a:solidFill>
        </p:spPr>
        <p:txBody>
          <a:bodyPr wrap="square" rtlCol="0">
            <a:spAutoFit/>
          </a:bodyPr>
          <a:lstStyle/>
          <a:p>
            <a:r>
              <a:rPr lang="en-US" sz="2200" i="1" dirty="0">
                <a:solidFill>
                  <a:srgbClr val="002060"/>
                </a:solidFill>
              </a:rPr>
              <a:t>“Ensure availability and sustainable management of water and sanitation for all”</a:t>
            </a:r>
          </a:p>
        </p:txBody>
      </p:sp>
    </p:spTree>
    <p:extLst>
      <p:ext uri="{BB962C8B-B14F-4D97-AF65-F5344CB8AC3E}">
        <p14:creationId xmlns:p14="http://schemas.microsoft.com/office/powerpoint/2010/main" val="3688816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2407</Words>
  <Application>Microsoft Office PowerPoint</Application>
  <PresentationFormat>Widescreen</PresentationFormat>
  <Paragraphs>225</Paragraphs>
  <Slides>38</Slides>
  <Notes>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Times New Roman</vt:lpstr>
      <vt:lpstr>Wingdings</vt:lpstr>
      <vt:lpstr>Office Theme</vt:lpstr>
      <vt:lpstr>2nd Global Workshop on Integrated Monitoring of SDG 6 on Water and Sanitation</vt:lpstr>
      <vt:lpstr>A few exciting numbers</vt:lpstr>
      <vt:lpstr>Expected outcomes</vt:lpstr>
      <vt:lpstr>Global workshop at a glance</vt:lpstr>
      <vt:lpstr>Practicalities</vt:lpstr>
      <vt:lpstr>Which region are you from?</vt:lpstr>
      <vt:lpstr>Which is your favourite SDG 6 target?</vt:lpstr>
      <vt:lpstr>1. Overview of  UN-Water IMI-SDG6  and cross-cutting resources</vt:lpstr>
      <vt:lpstr>2030 Agenda for Sustainable Development Sustainable Development Goal 6</vt:lpstr>
      <vt:lpstr>2030 Agenda for Sustainable Development Follow-up and review (paragraph 72-76)</vt:lpstr>
      <vt:lpstr>PowerPoint Presentation</vt:lpstr>
      <vt:lpstr>IMI-SDG6 goal and objectives</vt:lpstr>
      <vt:lpstr>IMI-SDG6 phases 2015-2030</vt:lpstr>
      <vt:lpstr>2020 Data Drive and associated support</vt:lpstr>
      <vt:lpstr>Institutional and cross-cutting support</vt:lpstr>
      <vt:lpstr>Results: Number of SDG 6 indicators reported on by each country (or area)</vt:lpstr>
      <vt:lpstr>Country snapshots in SDG 6 Data Portal</vt:lpstr>
      <vt:lpstr>Country snapshots in SDG 6 Data Portal</vt:lpstr>
      <vt:lpstr>Country snapshots in SDG 6 Data Portal</vt:lpstr>
      <vt:lpstr>Results: Progress reporting</vt:lpstr>
      <vt:lpstr>Results: Progress reporting</vt:lpstr>
      <vt:lpstr>Results: Progress reporting</vt:lpstr>
      <vt:lpstr>Global need for evidence</vt:lpstr>
      <vt:lpstr>PowerPoint Presentation</vt:lpstr>
      <vt:lpstr>2. Introduction to the country monitoring team voluntary assignment</vt:lpstr>
      <vt:lpstr>What is the role of the different country focal points?</vt:lpstr>
      <vt:lpstr>Engagement with countries</vt:lpstr>
      <vt:lpstr>National need for evidence</vt:lpstr>
      <vt:lpstr>Voluntary country assignment</vt:lpstr>
      <vt:lpstr>Voluntary assignment: Proposed process</vt:lpstr>
      <vt:lpstr>SDG 6 focal points in the country</vt:lpstr>
      <vt:lpstr>Experience to date on SDG 6 monitoring and reporting</vt:lpstr>
      <vt:lpstr>Use of data to inform policy</vt:lpstr>
      <vt:lpstr>Needs and priorities for the future</vt:lpstr>
      <vt:lpstr>Examples and ideas for communicating data (optional)</vt:lpstr>
      <vt:lpstr>PowerPoint Presentation</vt:lpstr>
      <vt:lpstr>3. How to communicate data effectively  Dr. Vanessa Vargas-Nguyen University of Maryland Center for Environmental Science</vt:lpstr>
      <vt:lpstr>See you in February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Global Workshop on Integrated Monitoring of SDG 6 on Water and Sanitation</dc:title>
  <dc:creator>Will Reidhead</dc:creator>
  <cp:lastModifiedBy>Maria Schade</cp:lastModifiedBy>
  <cp:revision>11</cp:revision>
  <cp:lastPrinted>2021-12-09T05:37:13Z</cp:lastPrinted>
  <dcterms:created xsi:type="dcterms:W3CDTF">2021-12-09T04:58:42Z</dcterms:created>
  <dcterms:modified xsi:type="dcterms:W3CDTF">2021-12-09T07:32:50Z</dcterms:modified>
</cp:coreProperties>
</file>